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1"/>
  </p:notesMasterIdLst>
  <p:sldIdLst>
    <p:sldId id="261" r:id="rId5"/>
    <p:sldId id="262" r:id="rId6"/>
    <p:sldId id="264" r:id="rId7"/>
    <p:sldId id="258" r:id="rId8"/>
    <p:sldId id="256" r:id="rId9"/>
    <p:sldId id="260" r:id="rId10"/>
  </p:sldIdLst>
  <p:sldSz cx="18288000" cy="10287000"/>
  <p:notesSz cx="6858000" cy="9144000"/>
  <p:embeddedFontLst>
    <p:embeddedFont>
      <p:font typeface="Arial Bold" panose="020B0704020202020204"/>
      <p:regular r:id="rId12"/>
      <p:bold r:id="rId13"/>
    </p:embeddedFont>
    <p:embeddedFont>
      <p:font typeface="Norwester" panose="020B0604020202020204"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29876F-356D-46C7-9B24-4729971A0C73}" v="16" dt="2025-09-01T08:26:05.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77" d="100"/>
          <a:sy n="77" d="100"/>
        </p:scale>
        <p:origin x="726"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 Wrenn" userId="b3bb46f9-3379-46ee-a67c-0cdb4517310c" providerId="ADAL" clId="{6629876F-356D-46C7-9B24-4729971A0C73}"/>
    <pc:docChg chg="undo custSel modSld">
      <pc:chgData name="Carol Wrenn" userId="b3bb46f9-3379-46ee-a67c-0cdb4517310c" providerId="ADAL" clId="{6629876F-356D-46C7-9B24-4729971A0C73}" dt="2025-09-01T09:20:40.330" v="347" actId="1076"/>
      <pc:docMkLst>
        <pc:docMk/>
      </pc:docMkLst>
      <pc:sldChg chg="addSp delSp modSp mod setBg">
        <pc:chgData name="Carol Wrenn" userId="b3bb46f9-3379-46ee-a67c-0cdb4517310c" providerId="ADAL" clId="{6629876F-356D-46C7-9B24-4729971A0C73}" dt="2025-09-01T09:20:40.330" v="347" actId="1076"/>
        <pc:sldMkLst>
          <pc:docMk/>
          <pc:sldMk cId="0" sldId="256"/>
        </pc:sldMkLst>
        <pc:spChg chg="mod">
          <ac:chgData name="Carol Wrenn" userId="b3bb46f9-3379-46ee-a67c-0cdb4517310c" providerId="ADAL" clId="{6629876F-356D-46C7-9B24-4729971A0C73}" dt="2025-09-01T09:20:22.589" v="342" actId="14100"/>
          <ac:spMkLst>
            <pc:docMk/>
            <pc:sldMk cId="0" sldId="256"/>
            <ac:spMk id="2" creationId="{00000000-0000-0000-0000-000000000000}"/>
          </ac:spMkLst>
        </pc:spChg>
        <pc:spChg chg="mod">
          <ac:chgData name="Carol Wrenn" userId="b3bb46f9-3379-46ee-a67c-0cdb4517310c" providerId="ADAL" clId="{6629876F-356D-46C7-9B24-4729971A0C73}" dt="2025-09-01T09:20:25.296" v="343" actId="1076"/>
          <ac:spMkLst>
            <pc:docMk/>
            <pc:sldMk cId="0" sldId="256"/>
            <ac:spMk id="3" creationId="{00000000-0000-0000-0000-000000000000}"/>
          </ac:spMkLst>
        </pc:spChg>
        <pc:spChg chg="mod">
          <ac:chgData name="Carol Wrenn" userId="b3bb46f9-3379-46ee-a67c-0cdb4517310c" providerId="ADAL" clId="{6629876F-356D-46C7-9B24-4729971A0C73}" dt="2025-09-01T09:20:28.810" v="344" actId="1076"/>
          <ac:spMkLst>
            <pc:docMk/>
            <pc:sldMk cId="0" sldId="256"/>
            <ac:spMk id="4" creationId="{00000000-0000-0000-0000-000000000000}"/>
          </ac:spMkLst>
        </pc:spChg>
        <pc:spChg chg="mod">
          <ac:chgData name="Carol Wrenn" userId="b3bb46f9-3379-46ee-a67c-0cdb4517310c" providerId="ADAL" clId="{6629876F-356D-46C7-9B24-4729971A0C73}" dt="2025-09-01T09:20:31.672" v="345" actId="1076"/>
          <ac:spMkLst>
            <pc:docMk/>
            <pc:sldMk cId="0" sldId="256"/>
            <ac:spMk id="5" creationId="{00000000-0000-0000-0000-000000000000}"/>
          </ac:spMkLst>
        </pc:spChg>
        <pc:spChg chg="mod">
          <ac:chgData name="Carol Wrenn" userId="b3bb46f9-3379-46ee-a67c-0cdb4517310c" providerId="ADAL" clId="{6629876F-356D-46C7-9B24-4729971A0C73}" dt="2025-09-01T09:20:35.666" v="346" actId="1076"/>
          <ac:spMkLst>
            <pc:docMk/>
            <pc:sldMk cId="0" sldId="256"/>
            <ac:spMk id="6" creationId="{00000000-0000-0000-0000-000000000000}"/>
          </ac:spMkLst>
        </pc:spChg>
        <pc:spChg chg="mod">
          <ac:chgData name="Carol Wrenn" userId="b3bb46f9-3379-46ee-a67c-0cdb4517310c" providerId="ADAL" clId="{6629876F-356D-46C7-9B24-4729971A0C73}" dt="2025-09-01T09:20:40.330" v="347" actId="1076"/>
          <ac:spMkLst>
            <pc:docMk/>
            <pc:sldMk cId="0" sldId="256"/>
            <ac:spMk id="7" creationId="{00000000-0000-0000-0000-000000000000}"/>
          </ac:spMkLst>
        </pc:spChg>
        <pc:spChg chg="add del mod">
          <ac:chgData name="Carol Wrenn" userId="b3bb46f9-3379-46ee-a67c-0cdb4517310c" providerId="ADAL" clId="{6629876F-356D-46C7-9B24-4729971A0C73}" dt="2025-09-01T08:22:16.763" v="291" actId="478"/>
          <ac:spMkLst>
            <pc:docMk/>
            <pc:sldMk cId="0" sldId="256"/>
            <ac:spMk id="9" creationId="{BF7F1F30-4CBC-2F10-931C-21654F07F95D}"/>
          </ac:spMkLst>
        </pc:spChg>
      </pc:sldChg>
      <pc:sldChg chg="modSp mod setBg">
        <pc:chgData name="Carol Wrenn" userId="b3bb46f9-3379-46ee-a67c-0cdb4517310c" providerId="ADAL" clId="{6629876F-356D-46C7-9B24-4729971A0C73}" dt="2025-09-01T08:20:33.743" v="287" actId="14100"/>
        <pc:sldMkLst>
          <pc:docMk/>
          <pc:sldMk cId="0" sldId="258"/>
        </pc:sldMkLst>
        <pc:spChg chg="mod">
          <ac:chgData name="Carol Wrenn" userId="b3bb46f9-3379-46ee-a67c-0cdb4517310c" providerId="ADAL" clId="{6629876F-356D-46C7-9B24-4729971A0C73}" dt="2025-09-01T08:20:33.743" v="287" actId="14100"/>
          <ac:spMkLst>
            <pc:docMk/>
            <pc:sldMk cId="0" sldId="258"/>
            <ac:spMk id="2" creationId="{038C0857-B339-F21D-EE5C-1D6D9AC322D2}"/>
          </ac:spMkLst>
        </pc:spChg>
        <pc:spChg chg="mod">
          <ac:chgData name="Carol Wrenn" userId="b3bb46f9-3379-46ee-a67c-0cdb4517310c" providerId="ADAL" clId="{6629876F-356D-46C7-9B24-4729971A0C73}" dt="2025-08-29T15:02:57.232" v="62" actId="20577"/>
          <ac:spMkLst>
            <pc:docMk/>
            <pc:sldMk cId="0" sldId="258"/>
            <ac:spMk id="8" creationId="{00000000-0000-0000-0000-000000000000}"/>
          </ac:spMkLst>
        </pc:spChg>
      </pc:sldChg>
      <pc:sldChg chg="setBg">
        <pc:chgData name="Carol Wrenn" userId="b3bb46f9-3379-46ee-a67c-0cdb4517310c" providerId="ADAL" clId="{6629876F-356D-46C7-9B24-4729971A0C73}" dt="2025-09-01T08:26:05.839" v="337"/>
        <pc:sldMkLst>
          <pc:docMk/>
          <pc:sldMk cId="0" sldId="260"/>
        </pc:sldMkLst>
      </pc:sldChg>
      <pc:sldChg chg="setBg">
        <pc:chgData name="Carol Wrenn" userId="b3bb46f9-3379-46ee-a67c-0cdb4517310c" providerId="ADAL" clId="{6629876F-356D-46C7-9B24-4729971A0C73}" dt="2025-09-01T08:10:36.687" v="64"/>
        <pc:sldMkLst>
          <pc:docMk/>
          <pc:sldMk cId="0" sldId="261"/>
        </pc:sldMkLst>
      </pc:sldChg>
      <pc:sldChg chg="modSp mod setBg">
        <pc:chgData name="Carol Wrenn" userId="b3bb46f9-3379-46ee-a67c-0cdb4517310c" providerId="ADAL" clId="{6629876F-356D-46C7-9B24-4729971A0C73}" dt="2025-09-01T08:44:02.828" v="338" actId="313"/>
        <pc:sldMkLst>
          <pc:docMk/>
          <pc:sldMk cId="0" sldId="262"/>
        </pc:sldMkLst>
        <pc:spChg chg="mod">
          <ac:chgData name="Carol Wrenn" userId="b3bb46f9-3379-46ee-a67c-0cdb4517310c" providerId="ADAL" clId="{6629876F-356D-46C7-9B24-4729971A0C73}" dt="2025-08-29T14:57:55.748" v="7"/>
          <ac:spMkLst>
            <pc:docMk/>
            <pc:sldMk cId="0" sldId="262"/>
            <ac:spMk id="3" creationId="{00000000-0000-0000-0000-000000000000}"/>
          </ac:spMkLst>
        </pc:spChg>
        <pc:spChg chg="mod">
          <ac:chgData name="Carol Wrenn" userId="b3bb46f9-3379-46ee-a67c-0cdb4517310c" providerId="ADAL" clId="{6629876F-356D-46C7-9B24-4729971A0C73}" dt="2025-08-29T14:58:27.975" v="10" actId="20577"/>
          <ac:spMkLst>
            <pc:docMk/>
            <pc:sldMk cId="0" sldId="262"/>
            <ac:spMk id="4" creationId="{00000000-0000-0000-0000-000000000000}"/>
          </ac:spMkLst>
        </pc:spChg>
        <pc:spChg chg="mod">
          <ac:chgData name="Carol Wrenn" userId="b3bb46f9-3379-46ee-a67c-0cdb4517310c" providerId="ADAL" clId="{6629876F-356D-46C7-9B24-4729971A0C73}" dt="2025-09-01T08:11:03.321" v="66" actId="207"/>
          <ac:spMkLst>
            <pc:docMk/>
            <pc:sldMk cId="0" sldId="262"/>
            <ac:spMk id="6" creationId="{00000000-0000-0000-0000-000000000000}"/>
          </ac:spMkLst>
        </pc:spChg>
        <pc:spChg chg="mod">
          <ac:chgData name="Carol Wrenn" userId="b3bb46f9-3379-46ee-a67c-0cdb4517310c" providerId="ADAL" clId="{6629876F-356D-46C7-9B24-4729971A0C73}" dt="2025-08-29T14:58:31.470" v="11" actId="1076"/>
          <ac:spMkLst>
            <pc:docMk/>
            <pc:sldMk cId="0" sldId="262"/>
            <ac:spMk id="16" creationId="{00000000-0000-0000-0000-000000000000}"/>
          </ac:spMkLst>
        </pc:spChg>
        <pc:spChg chg="mod">
          <ac:chgData name="Carol Wrenn" userId="b3bb46f9-3379-46ee-a67c-0cdb4517310c" providerId="ADAL" clId="{6629876F-356D-46C7-9B24-4729971A0C73}" dt="2025-09-01T08:13:38.652" v="109" actId="1076"/>
          <ac:spMkLst>
            <pc:docMk/>
            <pc:sldMk cId="0" sldId="262"/>
            <ac:spMk id="18" creationId="{00000000-0000-0000-0000-000000000000}"/>
          </ac:spMkLst>
        </pc:spChg>
        <pc:spChg chg="mod">
          <ac:chgData name="Carol Wrenn" userId="b3bb46f9-3379-46ee-a67c-0cdb4517310c" providerId="ADAL" clId="{6629876F-356D-46C7-9B24-4729971A0C73}" dt="2025-09-01T08:13:53.409" v="114" actId="20577"/>
          <ac:spMkLst>
            <pc:docMk/>
            <pc:sldMk cId="0" sldId="262"/>
            <ac:spMk id="19" creationId="{00000000-0000-0000-0000-000000000000}"/>
          </ac:spMkLst>
        </pc:spChg>
        <pc:spChg chg="mod">
          <ac:chgData name="Carol Wrenn" userId="b3bb46f9-3379-46ee-a67c-0cdb4517310c" providerId="ADAL" clId="{6629876F-356D-46C7-9B24-4729971A0C73}" dt="2025-09-01T08:13:32.818" v="107" actId="1076"/>
          <ac:spMkLst>
            <pc:docMk/>
            <pc:sldMk cId="0" sldId="262"/>
            <ac:spMk id="20" creationId="{00000000-0000-0000-0000-000000000000}"/>
          </ac:spMkLst>
        </pc:spChg>
        <pc:spChg chg="mod">
          <ac:chgData name="Carol Wrenn" userId="b3bb46f9-3379-46ee-a67c-0cdb4517310c" providerId="ADAL" clId="{6629876F-356D-46C7-9B24-4729971A0C73}" dt="2025-09-01T08:13:24.743" v="105" actId="1076"/>
          <ac:spMkLst>
            <pc:docMk/>
            <pc:sldMk cId="0" sldId="262"/>
            <ac:spMk id="21" creationId="{00000000-0000-0000-0000-000000000000}"/>
          </ac:spMkLst>
        </pc:spChg>
        <pc:spChg chg="mod">
          <ac:chgData name="Carol Wrenn" userId="b3bb46f9-3379-46ee-a67c-0cdb4517310c" providerId="ADAL" clId="{6629876F-356D-46C7-9B24-4729971A0C73}" dt="2025-09-01T08:44:02.828" v="338" actId="313"/>
          <ac:spMkLst>
            <pc:docMk/>
            <pc:sldMk cId="0" sldId="262"/>
            <ac:spMk id="22" creationId="{00000000-0000-0000-0000-000000000000}"/>
          </ac:spMkLst>
        </pc:spChg>
        <pc:spChg chg="mod">
          <ac:chgData name="Carol Wrenn" userId="b3bb46f9-3379-46ee-a67c-0cdb4517310c" providerId="ADAL" clId="{6629876F-356D-46C7-9B24-4729971A0C73}" dt="2025-09-01T08:11:43.706" v="102" actId="1076"/>
          <ac:spMkLst>
            <pc:docMk/>
            <pc:sldMk cId="0" sldId="262"/>
            <ac:spMk id="23" creationId="{00000000-0000-0000-0000-000000000000}"/>
          </ac:spMkLst>
        </pc:spChg>
        <pc:grpChg chg="mod">
          <ac:chgData name="Carol Wrenn" userId="b3bb46f9-3379-46ee-a67c-0cdb4517310c" providerId="ADAL" clId="{6629876F-356D-46C7-9B24-4729971A0C73}" dt="2025-08-29T14:57:55.748" v="7"/>
          <ac:grpSpMkLst>
            <pc:docMk/>
            <pc:sldMk cId="0" sldId="262"/>
            <ac:grpSpMk id="2" creationId="{00000000-0000-0000-0000-000000000000}"/>
          </ac:grpSpMkLst>
        </pc:grpChg>
        <pc:grpChg chg="mod">
          <ac:chgData name="Carol Wrenn" userId="b3bb46f9-3379-46ee-a67c-0cdb4517310c" providerId="ADAL" clId="{6629876F-356D-46C7-9B24-4729971A0C73}" dt="2025-09-01T08:13:28.735" v="106" actId="1076"/>
          <ac:grpSpMkLst>
            <pc:docMk/>
            <pc:sldMk cId="0" sldId="262"/>
            <ac:grpSpMk id="5" creationId="{00000000-0000-0000-0000-000000000000}"/>
          </ac:grpSpMkLst>
        </pc:grpChg>
        <pc:picChg chg="mod">
          <ac:chgData name="Carol Wrenn" userId="b3bb46f9-3379-46ee-a67c-0cdb4517310c" providerId="ADAL" clId="{6629876F-356D-46C7-9B24-4729971A0C73}" dt="2025-09-01T08:11:06.988" v="67" actId="1076"/>
          <ac:picMkLst>
            <pc:docMk/>
            <pc:sldMk cId="0" sldId="262"/>
            <ac:picMk id="8" creationId="{4947100B-ED58-54B0-4ADC-1E80F2C88D8B}"/>
          </ac:picMkLst>
        </pc:picChg>
      </pc:sldChg>
      <pc:sldChg chg="modSp mod setBg">
        <pc:chgData name="Carol Wrenn" userId="b3bb46f9-3379-46ee-a67c-0cdb4517310c" providerId="ADAL" clId="{6629876F-356D-46C7-9B24-4729971A0C73}" dt="2025-09-01T08:17:31.735" v="187"/>
        <pc:sldMkLst>
          <pc:docMk/>
          <pc:sldMk cId="609333067" sldId="264"/>
        </pc:sldMkLst>
        <pc:spChg chg="mod">
          <ac:chgData name="Carol Wrenn" userId="b3bb46f9-3379-46ee-a67c-0cdb4517310c" providerId="ADAL" clId="{6629876F-356D-46C7-9B24-4729971A0C73}" dt="2025-09-01T08:15:52.109" v="177" actId="1076"/>
          <ac:spMkLst>
            <pc:docMk/>
            <pc:sldMk cId="609333067" sldId="264"/>
            <ac:spMk id="2" creationId="{47DFE2D2-CB34-12FD-AB68-00E150ADBD26}"/>
          </ac:spMkLst>
        </pc:spChg>
        <pc:spChg chg="mod">
          <ac:chgData name="Carol Wrenn" userId="b3bb46f9-3379-46ee-a67c-0cdb4517310c" providerId="ADAL" clId="{6629876F-356D-46C7-9B24-4729971A0C73}" dt="2025-09-01T08:17:13.803" v="185" actId="20577"/>
          <ac:spMkLst>
            <pc:docMk/>
            <pc:sldMk cId="609333067" sldId="264"/>
            <ac:spMk id="3" creationId="{81672DDE-317B-FE3B-1957-F4901710412A}"/>
          </ac:spMkLst>
        </pc:spChg>
        <pc:spChg chg="mod">
          <ac:chgData name="Carol Wrenn" userId="b3bb46f9-3379-46ee-a67c-0cdb4517310c" providerId="ADAL" clId="{6629876F-356D-46C7-9B24-4729971A0C73}" dt="2025-09-01T08:15:17.061" v="169" actId="1076"/>
          <ac:spMkLst>
            <pc:docMk/>
            <pc:sldMk cId="609333067" sldId="264"/>
            <ac:spMk id="8" creationId="{B72583E5-36DE-8BB8-AB17-7B19FA508D36}"/>
          </ac:spMkLst>
        </pc:spChg>
        <pc:spChg chg="mod">
          <ac:chgData name="Carol Wrenn" userId="b3bb46f9-3379-46ee-a67c-0cdb4517310c" providerId="ADAL" clId="{6629876F-356D-46C7-9B24-4729971A0C73}" dt="2025-09-01T08:15:59.065" v="179" actId="1076"/>
          <ac:spMkLst>
            <pc:docMk/>
            <pc:sldMk cId="609333067" sldId="264"/>
            <ac:spMk id="12" creationId="{A628AD66-27C1-E7A0-1D28-6607F93079BC}"/>
          </ac:spMkLst>
        </pc:spChg>
        <pc:spChg chg="mod">
          <ac:chgData name="Carol Wrenn" userId="b3bb46f9-3379-46ee-a67c-0cdb4517310c" providerId="ADAL" clId="{6629876F-356D-46C7-9B24-4729971A0C73}" dt="2025-09-01T08:15:34.531" v="171" actId="1076"/>
          <ac:spMkLst>
            <pc:docMk/>
            <pc:sldMk cId="609333067" sldId="264"/>
            <ac:spMk id="13" creationId="{3CF78970-3258-A895-1785-3E2F57375A71}"/>
          </ac:spMkLst>
        </pc:spChg>
        <pc:spChg chg="mod">
          <ac:chgData name="Carol Wrenn" userId="b3bb46f9-3379-46ee-a67c-0cdb4517310c" providerId="ADAL" clId="{6629876F-356D-46C7-9B24-4729971A0C73}" dt="2025-09-01T08:15:49.942" v="176" actId="1076"/>
          <ac:spMkLst>
            <pc:docMk/>
            <pc:sldMk cId="609333067" sldId="264"/>
            <ac:spMk id="14" creationId="{C495FB47-51F5-5205-DA6F-86E733B14ED3}"/>
          </ac:spMkLst>
        </pc:spChg>
        <pc:spChg chg="mod">
          <ac:chgData name="Carol Wrenn" userId="b3bb46f9-3379-46ee-a67c-0cdb4517310c" providerId="ADAL" clId="{6629876F-356D-46C7-9B24-4729971A0C73}" dt="2025-09-01T08:16:02.350" v="180" actId="1076"/>
          <ac:spMkLst>
            <pc:docMk/>
            <pc:sldMk cId="609333067" sldId="264"/>
            <ac:spMk id="15" creationId="{8084A713-83C4-FB6F-2F59-B3DC4BF2AADE}"/>
          </ac:spMkLst>
        </pc:spChg>
        <pc:spChg chg="mod">
          <ac:chgData name="Carol Wrenn" userId="b3bb46f9-3379-46ee-a67c-0cdb4517310c" providerId="ADAL" clId="{6629876F-356D-46C7-9B24-4729971A0C73}" dt="2025-09-01T08:15:41.441" v="173" actId="1076"/>
          <ac:spMkLst>
            <pc:docMk/>
            <pc:sldMk cId="609333067" sldId="264"/>
            <ac:spMk id="16" creationId="{B0A80AFA-F58F-CB75-1E4D-2A7B9D3536BF}"/>
          </ac:spMkLst>
        </pc:spChg>
        <pc:spChg chg="mod">
          <ac:chgData name="Carol Wrenn" userId="b3bb46f9-3379-46ee-a67c-0cdb4517310c" providerId="ADAL" clId="{6629876F-356D-46C7-9B24-4729971A0C73}" dt="2025-09-01T08:15:54.980" v="178" actId="1076"/>
          <ac:spMkLst>
            <pc:docMk/>
            <pc:sldMk cId="609333067" sldId="264"/>
            <ac:spMk id="17" creationId="{67398308-07C3-0F58-4FDE-DA860F5F2741}"/>
          </ac:spMkLst>
        </pc:spChg>
        <pc:spChg chg="mod">
          <ac:chgData name="Carol Wrenn" userId="b3bb46f9-3379-46ee-a67c-0cdb4517310c" providerId="ADAL" clId="{6629876F-356D-46C7-9B24-4729971A0C73}" dt="2025-09-01T08:15:26.099" v="170" actId="1076"/>
          <ac:spMkLst>
            <pc:docMk/>
            <pc:sldMk cId="609333067" sldId="264"/>
            <ac:spMk id="18" creationId="{699E9E36-ADE8-2B54-76AB-126C2F03502C}"/>
          </ac:spMkLst>
        </pc:spChg>
        <pc:grpChg chg="mod">
          <ac:chgData name="Carol Wrenn" userId="b3bb46f9-3379-46ee-a67c-0cdb4517310c" providerId="ADAL" clId="{6629876F-356D-46C7-9B24-4729971A0C73}" dt="2025-08-29T14:59:29.813" v="47" actId="1076"/>
          <ac:grpSpMkLst>
            <pc:docMk/>
            <pc:sldMk cId="609333067" sldId="264"/>
            <ac:grpSpMk id="7" creationId="{327C6AF8-3639-9939-898E-8479E1471234}"/>
          </ac:grpSpMkLst>
        </pc:grpChg>
      </pc:sldChg>
    </pc:docChg>
  </pc:docChgLst>
  <pc:docChgLst>
    <pc:chgData name="Carol Wrenn" userId="b3bb46f9-3379-46ee-a67c-0cdb4517310c" providerId="ADAL" clId="{FF50C9A9-B26A-4B1E-B554-3A9D1CD09AFA}"/>
    <pc:docChg chg="modSld">
      <pc:chgData name="Carol Wrenn" userId="b3bb46f9-3379-46ee-a67c-0cdb4517310c" providerId="ADAL" clId="{FF50C9A9-B26A-4B1E-B554-3A9D1CD09AFA}" dt="2025-09-01T10:33:11.616" v="38" actId="20577"/>
      <pc:docMkLst>
        <pc:docMk/>
      </pc:docMkLst>
      <pc:sldChg chg="modSp mod">
        <pc:chgData name="Carol Wrenn" userId="b3bb46f9-3379-46ee-a67c-0cdb4517310c" providerId="ADAL" clId="{FF50C9A9-B26A-4B1E-B554-3A9D1CD09AFA}" dt="2025-09-01T09:56:10.182" v="7" actId="20577"/>
        <pc:sldMkLst>
          <pc:docMk/>
          <pc:sldMk cId="0" sldId="258"/>
        </pc:sldMkLst>
        <pc:spChg chg="mod">
          <ac:chgData name="Carol Wrenn" userId="b3bb46f9-3379-46ee-a67c-0cdb4517310c" providerId="ADAL" clId="{FF50C9A9-B26A-4B1E-B554-3A9D1CD09AFA}" dt="2025-09-01T09:56:10.182" v="7" actId="20577"/>
          <ac:spMkLst>
            <pc:docMk/>
            <pc:sldMk cId="0" sldId="258"/>
            <ac:spMk id="2" creationId="{038C0857-B339-F21D-EE5C-1D6D9AC322D2}"/>
          </ac:spMkLst>
        </pc:spChg>
      </pc:sldChg>
      <pc:sldChg chg="modSp mod">
        <pc:chgData name="Carol Wrenn" userId="b3bb46f9-3379-46ee-a67c-0cdb4517310c" providerId="ADAL" clId="{FF50C9A9-B26A-4B1E-B554-3A9D1CD09AFA}" dt="2025-09-01T10:33:11.616" v="38" actId="20577"/>
        <pc:sldMkLst>
          <pc:docMk/>
          <pc:sldMk cId="0" sldId="262"/>
        </pc:sldMkLst>
        <pc:spChg chg="mod">
          <ac:chgData name="Carol Wrenn" userId="b3bb46f9-3379-46ee-a67c-0cdb4517310c" providerId="ADAL" clId="{FF50C9A9-B26A-4B1E-B554-3A9D1CD09AFA}" dt="2025-09-01T10:33:11.616" v="38" actId="20577"/>
          <ac:spMkLst>
            <pc:docMk/>
            <pc:sldMk cId="0" sldId="262"/>
            <ac:spMk id="17" creationId="{00000000-0000-0000-0000-000000000000}"/>
          </ac:spMkLst>
        </pc:spChg>
      </pc:sldChg>
      <pc:sldChg chg="modSp mod">
        <pc:chgData name="Carol Wrenn" userId="b3bb46f9-3379-46ee-a67c-0cdb4517310c" providerId="ADAL" clId="{FF50C9A9-B26A-4B1E-B554-3A9D1CD09AFA}" dt="2025-09-01T09:56:30.472" v="9" actId="5793"/>
        <pc:sldMkLst>
          <pc:docMk/>
          <pc:sldMk cId="609333067" sldId="264"/>
        </pc:sldMkLst>
        <pc:spChg chg="mod">
          <ac:chgData name="Carol Wrenn" userId="b3bb46f9-3379-46ee-a67c-0cdb4517310c" providerId="ADAL" clId="{FF50C9A9-B26A-4B1E-B554-3A9D1CD09AFA}" dt="2025-09-01T09:56:30.472" v="9" actId="5793"/>
          <ac:spMkLst>
            <pc:docMk/>
            <pc:sldMk cId="609333067" sldId="264"/>
            <ac:spMk id="3" creationId="{81672DDE-317B-FE3B-1957-F4901710412A}"/>
          </ac:spMkLst>
        </pc:spChg>
      </pc:sldChg>
    </pc:docChg>
  </pc:docChgLst>
  <pc:docChgLst>
    <pc:chgData name="Rabiya.Ali" userId="2447e3ef-7e75-4fa6-9af0-25f2ddac6387" providerId="ADAL" clId="{85BA733C-21C5-4D3E-8E64-70A980866208}"/>
    <pc:docChg chg="modSld">
      <pc:chgData name="Rabiya.Ali" userId="2447e3ef-7e75-4fa6-9af0-25f2ddac6387" providerId="ADAL" clId="{85BA733C-21C5-4D3E-8E64-70A980866208}" dt="2025-08-29T14:44:01.369" v="27" actId="255"/>
      <pc:docMkLst>
        <pc:docMk/>
      </pc:docMkLst>
      <pc:sldChg chg="modSp mod">
        <pc:chgData name="Rabiya.Ali" userId="2447e3ef-7e75-4fa6-9af0-25f2ddac6387" providerId="ADAL" clId="{85BA733C-21C5-4D3E-8E64-70A980866208}" dt="2025-08-29T14:42:23.806" v="12" actId="255"/>
        <pc:sldMkLst>
          <pc:docMk/>
          <pc:sldMk cId="0" sldId="256"/>
        </pc:sldMkLst>
        <pc:spChg chg="mod">
          <ac:chgData name="Rabiya.Ali" userId="2447e3ef-7e75-4fa6-9af0-25f2ddac6387" providerId="ADAL" clId="{85BA733C-21C5-4D3E-8E64-70A980866208}" dt="2025-08-29T14:42:23.806" v="12" actId="255"/>
          <ac:spMkLst>
            <pc:docMk/>
            <pc:sldMk cId="0" sldId="256"/>
            <ac:spMk id="7" creationId="{00000000-0000-0000-0000-000000000000}"/>
          </ac:spMkLst>
        </pc:spChg>
      </pc:sldChg>
      <pc:sldChg chg="modSp mod">
        <pc:chgData name="Rabiya.Ali" userId="2447e3ef-7e75-4fa6-9af0-25f2ddac6387" providerId="ADAL" clId="{85BA733C-21C5-4D3E-8E64-70A980866208}" dt="2025-08-29T14:44:01.369" v="27" actId="255"/>
        <pc:sldMkLst>
          <pc:docMk/>
          <pc:sldMk cId="0" sldId="258"/>
        </pc:sldMkLst>
        <pc:spChg chg="mod">
          <ac:chgData name="Rabiya.Ali" userId="2447e3ef-7e75-4fa6-9af0-25f2ddac6387" providerId="ADAL" clId="{85BA733C-21C5-4D3E-8E64-70A980866208}" dt="2025-08-29T14:44:01.369" v="27" actId="255"/>
          <ac:spMkLst>
            <pc:docMk/>
            <pc:sldMk cId="0" sldId="258"/>
            <ac:spMk id="2" creationId="{038C0857-B339-F21D-EE5C-1D6D9AC322D2}"/>
          </ac:spMkLst>
        </pc:spChg>
      </pc:sldChg>
      <pc:sldChg chg="modSp mod">
        <pc:chgData name="Rabiya.Ali" userId="2447e3ef-7e75-4fa6-9af0-25f2ddac6387" providerId="ADAL" clId="{85BA733C-21C5-4D3E-8E64-70A980866208}" dt="2025-08-29T14:43:31.753" v="22" actId="255"/>
        <pc:sldMkLst>
          <pc:docMk/>
          <pc:sldMk cId="0" sldId="262"/>
        </pc:sldMkLst>
        <pc:spChg chg="mod">
          <ac:chgData name="Rabiya.Ali" userId="2447e3ef-7e75-4fa6-9af0-25f2ddac6387" providerId="ADAL" clId="{85BA733C-21C5-4D3E-8E64-70A980866208}" dt="2025-08-29T14:43:15.204" v="18" actId="12"/>
          <ac:spMkLst>
            <pc:docMk/>
            <pc:sldMk cId="0" sldId="262"/>
            <ac:spMk id="19" creationId="{00000000-0000-0000-0000-000000000000}"/>
          </ac:spMkLst>
        </pc:spChg>
        <pc:spChg chg="mod">
          <ac:chgData name="Rabiya.Ali" userId="2447e3ef-7e75-4fa6-9af0-25f2ddac6387" providerId="ADAL" clId="{85BA733C-21C5-4D3E-8E64-70A980866208}" dt="2025-08-29T14:43:31.753" v="22" actId="255"/>
          <ac:spMkLst>
            <pc:docMk/>
            <pc:sldMk cId="0" sldId="262"/>
            <ac:spMk id="21" creationId="{00000000-0000-0000-0000-000000000000}"/>
          </ac:spMkLst>
        </pc:spChg>
        <pc:spChg chg="mod">
          <ac:chgData name="Rabiya.Ali" userId="2447e3ef-7e75-4fa6-9af0-25f2ddac6387" providerId="ADAL" clId="{85BA733C-21C5-4D3E-8E64-70A980866208}" dt="2025-08-29T14:42:44.976" v="13" actId="6549"/>
          <ac:spMkLst>
            <pc:docMk/>
            <pc:sldMk cId="0" sldId="262"/>
            <ac:spMk id="23" creationId="{00000000-0000-0000-0000-000000000000}"/>
          </ac:spMkLst>
        </pc:spChg>
      </pc:sldChg>
      <pc:sldChg chg="modSp mod">
        <pc:chgData name="Rabiya.Ali" userId="2447e3ef-7e75-4fa6-9af0-25f2ddac6387" providerId="ADAL" clId="{85BA733C-21C5-4D3E-8E64-70A980866208}" dt="2025-08-29T14:42:06.976" v="8" actId="255"/>
        <pc:sldMkLst>
          <pc:docMk/>
          <pc:sldMk cId="609333067" sldId="264"/>
        </pc:sldMkLst>
        <pc:spChg chg="mod">
          <ac:chgData name="Rabiya.Ali" userId="2447e3ef-7e75-4fa6-9af0-25f2ddac6387" providerId="ADAL" clId="{85BA733C-21C5-4D3E-8E64-70A980866208}" dt="2025-08-29T14:42:06.976" v="8" actId="255"/>
          <ac:spMkLst>
            <pc:docMk/>
            <pc:sldMk cId="609333067" sldId="264"/>
            <ac:spMk id="3" creationId="{81672DDE-317B-FE3B-1957-F490171041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17CB44-4144-4515-B254-21FC24E05D87}" type="datetimeFigureOut">
              <a:rPr lang="en-IE" smtClean="0"/>
              <a:t>01/09/2025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C2D143-2081-4DC4-B367-9C1D6EC0C3DC}" type="slidenum">
              <a:rPr lang="en-IE" smtClean="0"/>
              <a:t>‹#›</a:t>
            </a:fld>
            <a:endParaRPr lang="en-IE"/>
          </a:p>
        </p:txBody>
      </p:sp>
    </p:spTree>
    <p:extLst>
      <p:ext uri="{BB962C8B-B14F-4D97-AF65-F5344CB8AC3E}">
        <p14:creationId xmlns:p14="http://schemas.microsoft.com/office/powerpoint/2010/main" val="1366582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2301D-60B0-9A5B-9561-46692159C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5D1002-3E55-4E7E-B601-64D0075C3C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9C62BA-C7BD-4BB7-6676-254945792BA2}"/>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CBBA6C6B-15D1-4801-EAE0-5DA343438C7C}"/>
              </a:ext>
            </a:extLst>
          </p:cNvPr>
          <p:cNvSpPr>
            <a:spLocks noGrp="1"/>
          </p:cNvSpPr>
          <p:nvPr>
            <p:ph type="sldNum" sz="quarter" idx="5"/>
          </p:nvPr>
        </p:nvSpPr>
        <p:spPr/>
        <p:txBody>
          <a:bodyPr/>
          <a:lstStyle/>
          <a:p>
            <a:fld id="{43C2D143-2081-4DC4-B367-9C1D6EC0C3DC}" type="slidenum">
              <a:rPr lang="en-IE" smtClean="0"/>
              <a:t>3</a:t>
            </a:fld>
            <a:endParaRPr lang="en-IE"/>
          </a:p>
        </p:txBody>
      </p:sp>
    </p:spTree>
    <p:extLst>
      <p:ext uri="{BB962C8B-B14F-4D97-AF65-F5344CB8AC3E}">
        <p14:creationId xmlns:p14="http://schemas.microsoft.com/office/powerpoint/2010/main" val="36460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5.png"/><Relationship Id="rId3" Type="http://schemas.openxmlformats.org/officeDocument/2006/relationships/image" Target="../media/image11.png"/><Relationship Id="rId7" Type="http://schemas.openxmlformats.org/officeDocument/2006/relationships/image" Target="../media/image15.svg"/><Relationship Id="rId12" Type="http://schemas.openxmlformats.org/officeDocument/2006/relationships/image" Target="../media/image4.png"/><Relationship Id="rId2" Type="http://schemas.openxmlformats.org/officeDocument/2006/relationships/notesSlide" Target="../notesSlides/notesSlide1.xml"/><Relationship Id="rId16"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5" Type="http://schemas.openxmlformats.org/officeDocument/2006/relationships/image" Target="../media/image7.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 Id="rId1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1.svg"/><Relationship Id="rId7" Type="http://schemas.openxmlformats.org/officeDocument/2006/relationships/image" Target="../media/image7.png"/><Relationship Id="rId2"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8.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5.svg"/><Relationship Id="rId7" Type="http://schemas.openxmlformats.org/officeDocument/2006/relationships/image" Target="../media/image6.svg"/><Relationship Id="rId2"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6.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grpSp>
        <p:nvGrpSpPr>
          <p:cNvPr id="2" name="Group 2"/>
          <p:cNvGrpSpPr/>
          <p:nvPr/>
        </p:nvGrpSpPr>
        <p:grpSpPr>
          <a:xfrm>
            <a:off x="4605905" y="5972507"/>
            <a:ext cx="84694" cy="82184"/>
            <a:chOff x="0" y="0"/>
            <a:chExt cx="171450" cy="166370"/>
          </a:xfrm>
        </p:grpSpPr>
        <p:sp>
          <p:nvSpPr>
            <p:cNvPr id="3" name="Freeform 3"/>
            <p:cNvSpPr/>
            <p:nvPr/>
          </p:nvSpPr>
          <p:spPr>
            <a:xfrm>
              <a:off x="44450" y="43180"/>
              <a:ext cx="76200" cy="77470"/>
            </a:xfrm>
            <a:custGeom>
              <a:avLst/>
              <a:gdLst/>
              <a:ahLst/>
              <a:cxnLst/>
              <a:rect l="l" t="t" r="r" b="b"/>
              <a:pathLst>
                <a:path w="76200" h="77470">
                  <a:moveTo>
                    <a:pt x="76200" y="25400"/>
                  </a:moveTo>
                  <a:cubicBezTo>
                    <a:pt x="43180" y="77470"/>
                    <a:pt x="12700" y="68580"/>
                    <a:pt x="6350" y="57150"/>
                  </a:cubicBezTo>
                  <a:cubicBezTo>
                    <a:pt x="0" y="45720"/>
                    <a:pt x="5080" y="15240"/>
                    <a:pt x="15240" y="7620"/>
                  </a:cubicBezTo>
                  <a:cubicBezTo>
                    <a:pt x="25400" y="0"/>
                    <a:pt x="66040" y="10160"/>
                    <a:pt x="66040" y="10160"/>
                  </a:cubicBezTo>
                </a:path>
              </a:pathLst>
            </a:custGeom>
            <a:solidFill>
              <a:srgbClr val="F1F6F6"/>
            </a:solidFill>
            <a:ln cap="sq">
              <a:no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5" name="TextBox 5"/>
          <p:cNvSpPr txBox="1"/>
          <p:nvPr/>
        </p:nvSpPr>
        <p:spPr>
          <a:xfrm>
            <a:off x="1" y="-571866"/>
            <a:ext cx="5807891" cy="2874569"/>
          </a:xfrm>
          <a:prstGeom prst="rect">
            <a:avLst/>
          </a:prstGeom>
        </p:spPr>
        <p:txBody>
          <a:bodyPr lIns="0" tIns="0" rIns="0" bIns="0" rtlCol="0" anchor="t">
            <a:spAutoFit/>
          </a:bodyPr>
          <a:lstStyle/>
          <a:p>
            <a:pPr marL="0" marR="0" lvl="0" indent="0" algn="l" defTabSz="914400" rtl="0" eaLnBrk="1" fontAlgn="auto" latinLnBrk="0" hangingPunct="1">
              <a:lnSpc>
                <a:spcPts val="25132"/>
              </a:lnSpc>
              <a:spcBef>
                <a:spcPts val="0"/>
              </a:spcBef>
              <a:spcAft>
                <a:spcPts val="0"/>
              </a:spcAft>
              <a:buClrTx/>
              <a:buSzTx/>
              <a:buFontTx/>
              <a:buNone/>
              <a:tabLst/>
              <a:defRPr/>
            </a:pPr>
            <a:endParaRPr kumimoji="0" lang="en-US" sz="17952" b="0" i="0" u="none" strike="noStrike" kern="1200" cap="none" spc="0" normalizeH="0" baseline="0" noProof="0" dirty="0">
              <a:ln>
                <a:noFill/>
              </a:ln>
              <a:solidFill>
                <a:srgbClr val="FFFFFF"/>
              </a:solidFill>
              <a:effectLst/>
              <a:uLnTx/>
              <a:uFillTx/>
              <a:latin typeface="Norwester"/>
              <a:ea typeface="Norwester"/>
              <a:cs typeface="Norwester"/>
              <a:sym typeface="Norwester"/>
            </a:endParaRPr>
          </a:p>
        </p:txBody>
      </p:sp>
      <p:sp>
        <p:nvSpPr>
          <p:cNvPr id="9" name="Freeform 9"/>
          <p:cNvSpPr/>
          <p:nvPr/>
        </p:nvSpPr>
        <p:spPr>
          <a:xfrm rot="8100000">
            <a:off x="490153" y="8684199"/>
            <a:ext cx="1777852" cy="1702731"/>
          </a:xfrm>
          <a:custGeom>
            <a:avLst/>
            <a:gdLst/>
            <a:ahLst/>
            <a:cxnLst/>
            <a:rect l="l" t="t" r="r" b="b"/>
            <a:pathLst>
              <a:path w="1777852" h="1702731">
                <a:moveTo>
                  <a:pt x="0" y="0"/>
                </a:moveTo>
                <a:lnTo>
                  <a:pt x="1777852" y="0"/>
                </a:lnTo>
                <a:lnTo>
                  <a:pt x="1777852" y="1702732"/>
                </a:lnTo>
                <a:lnTo>
                  <a:pt x="0" y="170273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10" name="Group 10"/>
          <p:cNvGrpSpPr/>
          <p:nvPr/>
        </p:nvGrpSpPr>
        <p:grpSpPr>
          <a:xfrm>
            <a:off x="2316652" y="3170287"/>
            <a:ext cx="14440357" cy="4799766"/>
            <a:chOff x="-1167060" y="-997535"/>
            <a:chExt cx="18799768" cy="5330617"/>
          </a:xfrm>
        </p:grpSpPr>
        <p:sp>
          <p:nvSpPr>
            <p:cNvPr id="11" name="Freeform 11"/>
            <p:cNvSpPr/>
            <p:nvPr/>
          </p:nvSpPr>
          <p:spPr>
            <a:xfrm>
              <a:off x="1841884" y="264492"/>
              <a:ext cx="13319823" cy="4068590"/>
            </a:xfrm>
            <a:custGeom>
              <a:avLst/>
              <a:gdLst/>
              <a:ahLst/>
              <a:cxnLst/>
              <a:rect l="l" t="t" r="r" b="b"/>
              <a:pathLst>
                <a:path w="12781882" h="4068590">
                  <a:moveTo>
                    <a:pt x="0" y="0"/>
                  </a:moveTo>
                  <a:lnTo>
                    <a:pt x="12781883" y="0"/>
                  </a:lnTo>
                  <a:lnTo>
                    <a:pt x="12781883" y="4068589"/>
                  </a:lnTo>
                  <a:lnTo>
                    <a:pt x="0" y="4068589"/>
                  </a:lnTo>
                  <a:lnTo>
                    <a:pt x="0" y="0"/>
                  </a:lnTo>
                  <a:close/>
                </a:path>
              </a:pathLst>
            </a:custGeom>
            <a:blipFill>
              <a:blip r:embed="rId4"/>
              <a:stretch>
                <a:fillRect t="-124231"/>
              </a:stretch>
            </a:blipFill>
            <a:ln w="76200" cap="sq">
              <a:solidFill>
                <a:srgbClr val="000000"/>
              </a:solidFill>
              <a:prstDash val="solid"/>
              <a:miter/>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p:cNvSpPr txBox="1"/>
            <p:nvPr/>
          </p:nvSpPr>
          <p:spPr>
            <a:xfrm>
              <a:off x="2286453" y="597079"/>
              <a:ext cx="12344400" cy="3634648"/>
            </a:xfrm>
            <a:prstGeom prst="rect">
              <a:avLst/>
            </a:prstGeom>
          </p:spPr>
          <p:txBody>
            <a:bodyPr lIns="0" tIns="0" rIns="0" bIns="0" rtlCol="0" anchor="t">
              <a:spAutoFit/>
            </a:bodyPr>
            <a:lstStyle/>
            <a:p>
              <a:pPr marL="0" marR="0" lvl="0" indent="0" algn="l" defTabSz="914400" rtl="0" eaLnBrk="1" fontAlgn="auto" latinLnBrk="0" hangingPunct="1">
                <a:lnSpc>
                  <a:spcPts val="4342"/>
                </a:lnSpc>
                <a:spcBef>
                  <a:spcPts val="0"/>
                </a:spcBef>
                <a:spcAft>
                  <a:spcPts val="0"/>
                </a:spcAft>
                <a:buClrTx/>
                <a:buSzTx/>
                <a:buFontTx/>
                <a:buNone/>
                <a:tabLst/>
                <a:defRPr/>
              </a:pPr>
              <a:r>
                <a:rPr kumimoji="0" lang="en-US" sz="3102" b="1" i="0" u="none" strike="noStrike" kern="1200" cap="none" spc="0" normalizeH="0" baseline="0" noProof="0" dirty="0">
                  <a:ln>
                    <a:noFill/>
                  </a:ln>
                  <a:solidFill>
                    <a:srgbClr val="000000"/>
                  </a:solidFill>
                  <a:effectLst/>
                  <a:uLnTx/>
                  <a:uFillTx/>
                  <a:latin typeface="Arial Bold" panose="020B0704020202020204" pitchFamily="34" charset="0"/>
                  <a:ea typeface="Archivo Narrow Bold"/>
                  <a:cs typeface="Arial Bold" panose="020B0704020202020204" pitchFamily="34" charset="0"/>
                  <a:sym typeface="Archivo Narrow Bold"/>
                </a:rPr>
                <a:t>Speak Out is an online anonymous reporting tool for all HEI staff, students, and visitors to disclose any form of bullying, harassment, discrimination, or sexual violence they experience or witness. It provides links to support services within each HEI and in the wider community. </a:t>
              </a:r>
            </a:p>
          </p:txBody>
        </p:sp>
        <p:sp>
          <p:nvSpPr>
            <p:cNvPr id="13" name="TextBox 13"/>
            <p:cNvSpPr txBox="1"/>
            <p:nvPr/>
          </p:nvSpPr>
          <p:spPr>
            <a:xfrm>
              <a:off x="-1167060" y="-997535"/>
              <a:ext cx="18799768" cy="814235"/>
            </a:xfrm>
            <a:prstGeom prst="rect">
              <a:avLst/>
            </a:prstGeom>
          </p:spPr>
          <p:txBody>
            <a:bodyPr wrap="square" lIns="0" tIns="0" rIns="0" bIns="0" rtlCol="0" anchor="t">
              <a:spAutoFit/>
            </a:bodyPr>
            <a:lstStyle/>
            <a:p>
              <a:pPr marL="0" marR="0" lvl="0" indent="0" algn="ctr" defTabSz="914400" rtl="0" eaLnBrk="1" fontAlgn="auto" latinLnBrk="0" hangingPunct="1">
                <a:lnSpc>
                  <a:spcPts val="6419"/>
                </a:lnSpc>
                <a:spcBef>
                  <a:spcPct val="0"/>
                </a:spcBef>
                <a:spcAft>
                  <a:spcPts val="0"/>
                </a:spcAft>
                <a:buClrTx/>
                <a:buSzTx/>
                <a:buFontTx/>
                <a:buNone/>
                <a:tabLst/>
                <a:defRPr/>
              </a:pPr>
              <a:r>
                <a:rPr kumimoji="0" lang="en-US" sz="4585" b="0" i="0" u="none" strike="noStrike" kern="1200" cap="none" spc="0" normalizeH="0" baseline="0" noProof="0" dirty="0">
                  <a:ln>
                    <a:noFill/>
                  </a:ln>
                  <a:solidFill>
                    <a:srgbClr val="000000"/>
                  </a:solidFill>
                  <a:effectLst/>
                  <a:uLnTx/>
                  <a:uFillTx/>
                  <a:latin typeface="Norwester"/>
                  <a:ea typeface="Norwester"/>
                  <a:cs typeface="Norwester"/>
                  <a:sym typeface="Norwester"/>
                </a:rPr>
                <a:t>Online Anonymous Reporting Tool</a:t>
              </a:r>
            </a:p>
          </p:txBody>
        </p:sp>
      </p:grpSp>
      <p:grpSp>
        <p:nvGrpSpPr>
          <p:cNvPr id="19" name="Group 2">
            <a:extLst>
              <a:ext uri="{FF2B5EF4-FFF2-40B4-BE49-F238E27FC236}">
                <a16:creationId xmlns:a16="http://schemas.microsoft.com/office/drawing/2014/main" id="{47F07F2C-9F0F-095C-0FF9-18715F36C7E1}"/>
              </a:ext>
            </a:extLst>
          </p:cNvPr>
          <p:cNvGrpSpPr/>
          <p:nvPr/>
        </p:nvGrpSpPr>
        <p:grpSpPr>
          <a:xfrm>
            <a:off x="196376" y="0"/>
            <a:ext cx="4725797" cy="3927980"/>
            <a:chOff x="0" y="0"/>
            <a:chExt cx="6301062" cy="5237307"/>
          </a:xfrm>
        </p:grpSpPr>
        <p:sp>
          <p:nvSpPr>
            <p:cNvPr id="20" name="TextBox 3">
              <a:extLst>
                <a:ext uri="{FF2B5EF4-FFF2-40B4-BE49-F238E27FC236}">
                  <a16:creationId xmlns:a16="http://schemas.microsoft.com/office/drawing/2014/main" id="{AF30B217-4590-5E65-FA74-640CFC2C342F}"/>
                </a:ext>
              </a:extLst>
            </p:cNvPr>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Speak</a:t>
              </a:r>
            </a:p>
          </p:txBody>
        </p:sp>
        <p:sp>
          <p:nvSpPr>
            <p:cNvPr id="21" name="TextBox 4">
              <a:extLst>
                <a:ext uri="{FF2B5EF4-FFF2-40B4-BE49-F238E27FC236}">
                  <a16:creationId xmlns:a16="http://schemas.microsoft.com/office/drawing/2014/main" id="{3679E0F6-C0CD-870B-D273-5B06EF5A6A27}"/>
                </a:ext>
              </a:extLst>
            </p:cNvPr>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Out</a:t>
              </a:r>
            </a:p>
          </p:txBody>
        </p:sp>
        <p:sp>
          <p:nvSpPr>
            <p:cNvPr id="22" name="Freeform 5">
              <a:extLst>
                <a:ext uri="{FF2B5EF4-FFF2-40B4-BE49-F238E27FC236}">
                  <a16:creationId xmlns:a16="http://schemas.microsoft.com/office/drawing/2014/main" id="{AE4D90F9-2B07-E3E8-D5F3-7DF9F833FBD4}"/>
                </a:ext>
              </a:extLst>
            </p:cNvPr>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5">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23">
            <a:extLst>
              <a:ext uri="{FF2B5EF4-FFF2-40B4-BE49-F238E27FC236}">
                <a16:creationId xmlns:a16="http://schemas.microsoft.com/office/drawing/2014/main" id="{E4224A45-C0B8-6193-5F2B-2B2336A20897}"/>
              </a:ext>
            </a:extLst>
          </p:cNvPr>
          <p:cNvSpPr/>
          <p:nvPr/>
        </p:nvSpPr>
        <p:spPr>
          <a:xfrm>
            <a:off x="14973234" y="7173038"/>
            <a:ext cx="2830802" cy="2830802"/>
          </a:xfrm>
          <a:custGeom>
            <a:avLst/>
            <a:gdLst/>
            <a:ahLst/>
            <a:cxnLst/>
            <a:rect l="l" t="t" r="r" b="b"/>
            <a:pathLst>
              <a:path w="2830802" h="2830802">
                <a:moveTo>
                  <a:pt x="0" y="0"/>
                </a:moveTo>
                <a:lnTo>
                  <a:pt x="2830802" y="0"/>
                </a:lnTo>
                <a:lnTo>
                  <a:pt x="2830802" y="2830802"/>
                </a:lnTo>
                <a:lnTo>
                  <a:pt x="0" y="283080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TextBox 24">
            <a:extLst>
              <a:ext uri="{FF2B5EF4-FFF2-40B4-BE49-F238E27FC236}">
                <a16:creationId xmlns:a16="http://schemas.microsoft.com/office/drawing/2014/main" id="{C094D100-4C85-0DEB-0450-E6C158A3F088}"/>
              </a:ext>
            </a:extLst>
          </p:cNvPr>
          <p:cNvSpPr txBox="1"/>
          <p:nvPr/>
        </p:nvSpPr>
        <p:spPr>
          <a:xfrm>
            <a:off x="15479773" y="7868578"/>
            <a:ext cx="1817724" cy="1826206"/>
          </a:xfrm>
          <a:prstGeom prst="rect">
            <a:avLst/>
          </a:prstGeom>
        </p:spPr>
        <p:txBody>
          <a:bodyPr lIns="0" tIns="0" rIns="0" bIns="0" rtlCol="0" anchor="t">
            <a:spAutoFit/>
          </a:bodyPr>
          <a:lstStyle/>
          <a:p>
            <a:pPr marL="0" marR="0" lvl="0" indent="0" algn="ctr" defTabSz="914400" rtl="0" eaLnBrk="1" fontAlgn="auto" latinLnBrk="0" hangingPunct="1">
              <a:lnSpc>
                <a:spcPts val="2865"/>
              </a:lnSpc>
              <a:spcBef>
                <a:spcPct val="0"/>
              </a:spcBef>
              <a:spcAft>
                <a:spcPts val="0"/>
              </a:spcAft>
              <a:buClrTx/>
              <a:buSzTx/>
              <a:buFontTx/>
              <a:buNone/>
              <a:tabLst/>
              <a:defRPr/>
            </a:pPr>
            <a:r>
              <a:rPr kumimoji="0" lang="en-US" sz="2046" b="1" i="0" u="none" strike="noStrike" kern="1200" cap="none" spc="0" normalizeH="0" baseline="0" noProof="0" dirty="0">
                <a:ln>
                  <a:noFill/>
                </a:ln>
                <a:solidFill>
                  <a:srgbClr val="FFFFFF"/>
                </a:solidFill>
                <a:effectLst/>
                <a:uLnTx/>
                <a:uFillTx/>
                <a:latin typeface="Arial Bold" panose="020B0704020202020204" pitchFamily="34" charset="0"/>
                <a:ea typeface="Norwester"/>
                <a:cs typeface="Arial Bold" panose="020B0704020202020204" pitchFamily="34" charset="0"/>
                <a:sym typeface="Norwester"/>
              </a:rPr>
              <a:t>INSERT HEI QR CODE TO SPEAKOUT WEBSITE HERE </a:t>
            </a:r>
          </a:p>
        </p:txBody>
      </p:sp>
      <p:sp>
        <p:nvSpPr>
          <p:cNvPr id="16" name="TextBox 15">
            <a:extLst>
              <a:ext uri="{FF2B5EF4-FFF2-40B4-BE49-F238E27FC236}">
                <a16:creationId xmlns:a16="http://schemas.microsoft.com/office/drawing/2014/main" id="{236E5F55-6083-4E0A-8311-F0BFC5D0D1EB}"/>
              </a:ext>
            </a:extLst>
          </p:cNvPr>
          <p:cNvSpPr txBox="1"/>
          <p:nvPr/>
        </p:nvSpPr>
        <p:spPr>
          <a:xfrm>
            <a:off x="2252943" y="8815029"/>
            <a:ext cx="4737394" cy="732380"/>
          </a:xfrm>
          <a:prstGeom prst="rect">
            <a:avLst/>
          </a:prstGeom>
        </p:spPr>
        <p:txBody>
          <a:bodyPr wrap="square" lIns="0" tIns="0" rIns="0" bIns="0" rtlCol="0" anchor="t">
            <a:spAutoFit/>
          </a:bodyPr>
          <a:lstStyle/>
          <a:p>
            <a:pPr marL="0" marR="0" lvl="0" indent="0" algn="ctr" defTabSz="914400" rtl="0" eaLnBrk="1" fontAlgn="auto" latinLnBrk="0" hangingPunct="1">
              <a:lnSpc>
                <a:spcPts val="6419"/>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Bold"/>
                <a:ea typeface="Arial Bold"/>
                <a:cs typeface="Arial Bold"/>
                <a:sym typeface="Arial Bold"/>
              </a:rPr>
              <a:t>For more info</a:t>
            </a:r>
          </a:p>
        </p:txBody>
      </p:sp>
      <p:sp>
        <p:nvSpPr>
          <p:cNvPr id="18" name="TextBox 16">
            <a:extLst>
              <a:ext uri="{FF2B5EF4-FFF2-40B4-BE49-F238E27FC236}">
                <a16:creationId xmlns:a16="http://schemas.microsoft.com/office/drawing/2014/main" id="{54C4F504-D5C9-BBA7-9BD3-AE97B0A387A7}"/>
              </a:ext>
            </a:extLst>
          </p:cNvPr>
          <p:cNvSpPr txBox="1"/>
          <p:nvPr/>
        </p:nvSpPr>
        <p:spPr>
          <a:xfrm>
            <a:off x="2458271" y="9383165"/>
            <a:ext cx="6215151" cy="690445"/>
          </a:xfrm>
          <a:prstGeom prst="rect">
            <a:avLst/>
          </a:prstGeom>
        </p:spPr>
        <p:txBody>
          <a:bodyPr wrap="square" lIns="0" tIns="0" rIns="0" bIns="0" rtlCol="0" anchor="t">
            <a:spAutoFit/>
          </a:bodyPr>
          <a:lstStyle/>
          <a:p>
            <a:pPr lvl="0" algn="ctr">
              <a:lnSpc>
                <a:spcPts val="5666"/>
              </a:lnSpc>
              <a:spcBef>
                <a:spcPct val="0"/>
              </a:spcBef>
              <a:defRPr/>
            </a:pPr>
            <a:r>
              <a:rPr lang="en-US" sz="4000" b="1" dirty="0">
                <a:solidFill>
                  <a:srgbClr val="FFFFFF"/>
                </a:solidFill>
                <a:latin typeface="Arial Bold"/>
                <a:ea typeface="Arial Bold"/>
                <a:cs typeface="Arial Bold"/>
                <a:sym typeface="Arial Bold"/>
              </a:rPr>
              <a:t>www. tus.speakout.ie</a:t>
            </a:r>
            <a:endParaRPr kumimoji="0" lang="en-US" sz="4000" b="1" i="0" u="none" strike="noStrike" kern="1200" cap="none" spc="0" normalizeH="0" baseline="0" noProof="0" dirty="0">
              <a:ln>
                <a:noFill/>
              </a:ln>
              <a:solidFill>
                <a:srgbClr val="FFFFFF"/>
              </a:solidFill>
              <a:effectLst/>
              <a:uLnTx/>
              <a:uFillTx/>
              <a:latin typeface="Arial Bold"/>
              <a:ea typeface="Arial Bold"/>
              <a:cs typeface="Arial Bold"/>
              <a:sym typeface="Arial Bold"/>
            </a:endParaRPr>
          </a:p>
        </p:txBody>
      </p:sp>
      <p:pic>
        <p:nvPicPr>
          <p:cNvPr id="14" name="Picture 13">
            <a:extLst>
              <a:ext uri="{FF2B5EF4-FFF2-40B4-BE49-F238E27FC236}">
                <a16:creationId xmlns:a16="http://schemas.microsoft.com/office/drawing/2014/main" id="{C04A9842-F26B-20F4-D9C3-DB4EB995221B}"/>
              </a:ext>
            </a:extLst>
          </p:cNvPr>
          <p:cNvPicPr>
            <a:picLocks noChangeAspect="1"/>
          </p:cNvPicPr>
          <p:nvPr/>
        </p:nvPicPr>
        <p:blipFill>
          <a:blip r:embed="rId8"/>
          <a:stretch>
            <a:fillRect/>
          </a:stretch>
        </p:blipFill>
        <p:spPr>
          <a:xfrm>
            <a:off x="15278972" y="7509062"/>
            <a:ext cx="2219325" cy="2219325"/>
          </a:xfrm>
          <a:prstGeom prst="rect">
            <a:avLst/>
          </a:prstGeom>
        </p:spPr>
      </p:pic>
      <p:pic>
        <p:nvPicPr>
          <p:cNvPr id="17" name="Picture 16" descr="A black and white logo&#10;&#10;AI-generated content may be incorrect.">
            <a:extLst>
              <a:ext uri="{FF2B5EF4-FFF2-40B4-BE49-F238E27FC236}">
                <a16:creationId xmlns:a16="http://schemas.microsoft.com/office/drawing/2014/main" id="{6040722E-F334-2FDA-EDBA-559B312DF53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20650" y="542997"/>
            <a:ext cx="4376848" cy="175970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grpSp>
        <p:nvGrpSpPr>
          <p:cNvPr id="2" name="Group 2"/>
          <p:cNvGrpSpPr/>
          <p:nvPr/>
        </p:nvGrpSpPr>
        <p:grpSpPr>
          <a:xfrm>
            <a:off x="148507" y="2225738"/>
            <a:ext cx="8417899" cy="4317336"/>
            <a:chOff x="0" y="-523875"/>
            <a:chExt cx="11223865" cy="5756448"/>
          </a:xfrm>
        </p:grpSpPr>
        <p:sp>
          <p:nvSpPr>
            <p:cNvPr id="3" name="Freeform 3"/>
            <p:cNvSpPr/>
            <p:nvPr/>
          </p:nvSpPr>
          <p:spPr>
            <a:xfrm>
              <a:off x="7796004" y="795536"/>
              <a:ext cx="3427861" cy="3879266"/>
            </a:xfrm>
            <a:custGeom>
              <a:avLst/>
              <a:gdLst/>
              <a:ahLst/>
              <a:cxnLst/>
              <a:rect l="l" t="t" r="r" b="b"/>
              <a:pathLst>
                <a:path w="3427861" h="3879266">
                  <a:moveTo>
                    <a:pt x="0" y="0"/>
                  </a:moveTo>
                  <a:lnTo>
                    <a:pt x="3427861" y="0"/>
                  </a:lnTo>
                  <a:lnTo>
                    <a:pt x="3427861" y="3879266"/>
                  </a:lnTo>
                  <a:lnTo>
                    <a:pt x="0" y="3879266"/>
                  </a:lnTo>
                  <a:lnTo>
                    <a:pt x="0" y="0"/>
                  </a:lnTo>
                  <a:close/>
                </a:path>
              </a:pathLst>
            </a:custGeom>
            <a:blipFill>
              <a:blip r:embed="rId2">
                <a:alphaModFix amt="70000"/>
                <a:extLst>
                  <a:ext uri="{96DAC541-7B7A-43D3-8B79-37D633B846F1}">
                    <asvg:svgBlip xmlns:asvg="http://schemas.microsoft.com/office/drawing/2016/SVG/main"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TextBox 4"/>
            <p:cNvSpPr txBox="1"/>
            <p:nvPr/>
          </p:nvSpPr>
          <p:spPr>
            <a:xfrm>
              <a:off x="0" y="-523875"/>
              <a:ext cx="8133190" cy="5756448"/>
            </a:xfrm>
            <a:prstGeom prst="rect">
              <a:avLst/>
            </a:prstGeom>
          </p:spPr>
          <p:txBody>
            <a:bodyPr wrap="square" lIns="0" tIns="0" rIns="0" bIns="0" rtlCol="0" anchor="t">
              <a:spAutoFit/>
            </a:bodyPr>
            <a:lstStyle/>
            <a:p>
              <a:pPr lvl="0" algn="ctr">
                <a:lnSpc>
                  <a:spcPts val="37737"/>
                </a:lnSpc>
                <a:spcBef>
                  <a:spcPct val="0"/>
                </a:spcBef>
                <a:defRPr/>
              </a:pPr>
              <a:r>
                <a:rPr kumimoji="0" lang="en-US" sz="26955" b="0" i="0" u="none" strike="noStrike" kern="1200" cap="none" spc="0" normalizeH="0" baseline="0" noProof="0" dirty="0">
                  <a:ln>
                    <a:noFill/>
                  </a:ln>
                  <a:solidFill>
                    <a:srgbClr val="000000"/>
                  </a:solidFill>
                  <a:effectLst/>
                  <a:uLnTx/>
                  <a:uFillTx/>
                  <a:latin typeface="Norwester"/>
                  <a:ea typeface="Norwester"/>
                  <a:cs typeface="Norwester"/>
                  <a:sym typeface="Norwester"/>
                </a:rPr>
                <a:t>1,011</a:t>
              </a:r>
              <a:r>
                <a:rPr lang="en-IE" sz="9600" dirty="0">
                  <a:solidFill>
                    <a:schemeClr val="bg1"/>
                  </a:solidFill>
                </a:rPr>
                <a:t> </a:t>
              </a:r>
              <a:endParaRPr kumimoji="0" lang="en-US" sz="26955" b="0" i="0" u="none" strike="noStrike" kern="1200" cap="none" spc="0" normalizeH="0" baseline="0" noProof="0" dirty="0">
                <a:ln>
                  <a:noFill/>
                </a:ln>
                <a:solidFill>
                  <a:srgbClr val="000000"/>
                </a:solidFill>
                <a:effectLst/>
                <a:uLnTx/>
                <a:uFillTx/>
                <a:latin typeface="Norwester"/>
                <a:ea typeface="Norwester"/>
                <a:cs typeface="Norwester"/>
                <a:sym typeface="Norwester"/>
              </a:endParaRPr>
            </a:p>
          </p:txBody>
        </p:sp>
      </p:grpSp>
      <p:grpSp>
        <p:nvGrpSpPr>
          <p:cNvPr id="5" name="Group 5"/>
          <p:cNvGrpSpPr/>
          <p:nvPr/>
        </p:nvGrpSpPr>
        <p:grpSpPr>
          <a:xfrm>
            <a:off x="9087845" y="-58161"/>
            <a:ext cx="9299783" cy="10319064"/>
            <a:chOff x="-33874" y="-38100"/>
            <a:chExt cx="2442170" cy="2780510"/>
          </a:xfrm>
        </p:grpSpPr>
        <p:sp>
          <p:nvSpPr>
            <p:cNvPr id="6" name="Freeform 6"/>
            <p:cNvSpPr/>
            <p:nvPr/>
          </p:nvSpPr>
          <p:spPr>
            <a:xfrm>
              <a:off x="-33874" y="-22526"/>
              <a:ext cx="2401261" cy="2764936"/>
            </a:xfrm>
            <a:custGeom>
              <a:avLst/>
              <a:gdLst/>
              <a:ahLst/>
              <a:cxnLst/>
              <a:rect l="l" t="t" r="r" b="b"/>
              <a:pathLst>
                <a:path w="2408296" h="2742410">
                  <a:moveTo>
                    <a:pt x="0" y="0"/>
                  </a:moveTo>
                  <a:lnTo>
                    <a:pt x="2408296" y="0"/>
                  </a:lnTo>
                  <a:lnTo>
                    <a:pt x="2408296" y="2742410"/>
                  </a:lnTo>
                  <a:lnTo>
                    <a:pt x="0" y="2742410"/>
                  </a:lnTo>
                  <a:close/>
                </a:path>
              </a:pathLst>
            </a:custGeom>
            <a:solidFill>
              <a:schemeClr val="bg2">
                <a:lumMod val="75000"/>
              </a:schemeClr>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Box 7"/>
            <p:cNvSpPr txBox="1"/>
            <p:nvPr/>
          </p:nvSpPr>
          <p:spPr>
            <a:xfrm>
              <a:off x="0" y="-38100"/>
              <a:ext cx="2408296" cy="2780510"/>
            </a:xfrm>
            <a:prstGeom prst="rect">
              <a:avLst/>
            </a:prstGeom>
          </p:spPr>
          <p:txBody>
            <a:bodyPr lIns="50800" tIns="50800" rIns="50800" bIns="50800" rtlCol="0" anchor="ctr"/>
            <a:lstStyle/>
            <a:p>
              <a:pPr marL="0" marR="0" lvl="0" indent="0" algn="ctr" defTabSz="914400" rtl="0" eaLnBrk="1" fontAlgn="auto" latinLnBrk="0" hangingPunct="1">
                <a:lnSpc>
                  <a:spcPts val="2865"/>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2" name="TextBox 12"/>
          <p:cNvSpPr txBox="1"/>
          <p:nvPr/>
        </p:nvSpPr>
        <p:spPr>
          <a:xfrm>
            <a:off x="4222245" y="695556"/>
            <a:ext cx="7399270" cy="1189150"/>
          </a:xfrm>
          <a:prstGeom prst="rect">
            <a:avLst/>
          </a:prstGeom>
        </p:spPr>
        <p:txBody>
          <a:bodyPr lIns="0" tIns="0" rIns="0" bIns="0" rtlCol="0" anchor="t">
            <a:spAutoFit/>
          </a:bodyPr>
          <a:lstStyle/>
          <a:p>
            <a:pPr marL="0" marR="0" lvl="0" indent="0" algn="ctr" defTabSz="914400" rtl="0" eaLnBrk="1" fontAlgn="auto" latinLnBrk="0" hangingPunct="1">
              <a:lnSpc>
                <a:spcPts val="10087"/>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Freeform 14"/>
          <p:cNvSpPr/>
          <p:nvPr/>
        </p:nvSpPr>
        <p:spPr>
          <a:xfrm rot="8100000">
            <a:off x="490153" y="8684199"/>
            <a:ext cx="1777852" cy="1702731"/>
          </a:xfrm>
          <a:custGeom>
            <a:avLst/>
            <a:gdLst/>
            <a:ahLst/>
            <a:cxnLst/>
            <a:rect l="l" t="t" r="r" b="b"/>
            <a:pathLst>
              <a:path w="1777852" h="1702731">
                <a:moveTo>
                  <a:pt x="0" y="0"/>
                </a:moveTo>
                <a:lnTo>
                  <a:pt x="1777852" y="0"/>
                </a:lnTo>
                <a:lnTo>
                  <a:pt x="1777852" y="1702732"/>
                </a:lnTo>
                <a:lnTo>
                  <a:pt x="0" y="170273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TextBox 15"/>
          <p:cNvSpPr txBox="1"/>
          <p:nvPr/>
        </p:nvSpPr>
        <p:spPr>
          <a:xfrm>
            <a:off x="2252943" y="8815029"/>
            <a:ext cx="4737394" cy="732380"/>
          </a:xfrm>
          <a:prstGeom prst="rect">
            <a:avLst/>
          </a:prstGeom>
        </p:spPr>
        <p:txBody>
          <a:bodyPr wrap="square" lIns="0" tIns="0" rIns="0" bIns="0" rtlCol="0" anchor="t">
            <a:spAutoFit/>
          </a:bodyPr>
          <a:lstStyle/>
          <a:p>
            <a:pPr marL="0" marR="0" lvl="0" indent="0" algn="ctr" defTabSz="914400" rtl="0" eaLnBrk="1" fontAlgn="auto" latinLnBrk="0" hangingPunct="1">
              <a:lnSpc>
                <a:spcPts val="6419"/>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Bold"/>
                <a:ea typeface="Arial Bold"/>
                <a:cs typeface="Arial Bold"/>
                <a:sym typeface="Arial Bold"/>
              </a:rPr>
              <a:t>For more info</a:t>
            </a:r>
          </a:p>
        </p:txBody>
      </p:sp>
      <p:sp>
        <p:nvSpPr>
          <p:cNvPr id="16" name="TextBox 16"/>
          <p:cNvSpPr txBox="1"/>
          <p:nvPr/>
        </p:nvSpPr>
        <p:spPr>
          <a:xfrm>
            <a:off x="2388324" y="9339825"/>
            <a:ext cx="6215151" cy="690445"/>
          </a:xfrm>
          <a:prstGeom prst="rect">
            <a:avLst/>
          </a:prstGeom>
        </p:spPr>
        <p:txBody>
          <a:bodyPr wrap="square" lIns="0" tIns="0" rIns="0" bIns="0" rtlCol="0" anchor="t">
            <a:spAutoFit/>
          </a:bodyPr>
          <a:lstStyle/>
          <a:p>
            <a:pPr lvl="0" algn="ctr">
              <a:lnSpc>
                <a:spcPts val="5666"/>
              </a:lnSpc>
              <a:spcBef>
                <a:spcPct val="0"/>
              </a:spcBef>
              <a:defRPr/>
            </a:pPr>
            <a:r>
              <a:rPr lang="en-US" sz="4000" b="1" dirty="0">
                <a:solidFill>
                  <a:srgbClr val="FFFFFF"/>
                </a:solidFill>
                <a:latin typeface="Arial Bold"/>
                <a:ea typeface="Arial Bold"/>
                <a:cs typeface="Arial Bold"/>
                <a:sym typeface="Arial Bold"/>
              </a:rPr>
              <a:t>www. tus.speakout.ie</a:t>
            </a:r>
          </a:p>
        </p:txBody>
      </p:sp>
      <p:sp>
        <p:nvSpPr>
          <p:cNvPr id="17" name="TextBox 17"/>
          <p:cNvSpPr txBox="1"/>
          <p:nvPr/>
        </p:nvSpPr>
        <p:spPr>
          <a:xfrm>
            <a:off x="9220439" y="2456436"/>
            <a:ext cx="8860888" cy="1568699"/>
          </a:xfrm>
          <a:prstGeom prst="rect">
            <a:avLst/>
          </a:prstGeom>
        </p:spPr>
        <p:txBody>
          <a:bodyPr lIns="0" tIns="0" rIns="0" bIns="0" rtlCol="0" anchor="t">
            <a:spAutoFit/>
          </a:bodyPr>
          <a:lstStyle/>
          <a:p>
            <a:pPr marL="0" marR="0" lvl="0" indent="0" algn="ctr" defTabSz="914400" rtl="0" eaLnBrk="1" fontAlgn="auto" latinLnBrk="0" hangingPunct="1">
              <a:lnSpc>
                <a:spcPts val="4200"/>
              </a:lnSpc>
              <a:spcBef>
                <a:spcPct val="0"/>
              </a:spcBef>
              <a:spcAft>
                <a:spcPts val="0"/>
              </a:spcAft>
              <a:buClrTx/>
              <a:buSzTx/>
              <a:buFontTx/>
              <a:buNone/>
              <a:tabLst/>
              <a:defRPr/>
            </a:pPr>
            <a:r>
              <a:rPr kumimoji="0" lang="en-US" sz="3000" b="1" i="0" u="none" strike="noStrike" kern="1200" cap="none" spc="0" normalizeH="0" baseline="0" noProof="0" dirty="0">
                <a:ln>
                  <a:noFill/>
                </a:ln>
                <a:solidFill>
                  <a:srgbClr val="000000"/>
                </a:solidFill>
                <a:effectLst/>
                <a:uLnTx/>
                <a:uFillTx/>
                <a:latin typeface="Arial Bold"/>
                <a:ea typeface="Arial Bold"/>
                <a:cs typeface="Arial Bold"/>
                <a:sym typeface="Arial Bold"/>
              </a:rPr>
              <a:t>You can also make a formal report of negative behaviours to your Higher Education Institution under the following policies: </a:t>
            </a:r>
          </a:p>
        </p:txBody>
      </p:sp>
      <p:sp>
        <p:nvSpPr>
          <p:cNvPr id="18" name="TextBox 18"/>
          <p:cNvSpPr txBox="1"/>
          <p:nvPr/>
        </p:nvSpPr>
        <p:spPr>
          <a:xfrm>
            <a:off x="8459971" y="4214547"/>
            <a:ext cx="4879228" cy="764636"/>
          </a:xfrm>
          <a:prstGeom prst="rect">
            <a:avLst/>
          </a:prstGeom>
        </p:spPr>
        <p:txBody>
          <a:bodyPr lIns="0" tIns="0" rIns="0" bIns="0" rtlCol="0" anchor="t">
            <a:spAutoFit/>
          </a:bodyPr>
          <a:lstStyle/>
          <a:p>
            <a:pPr marL="0" marR="0" lvl="0" indent="0" algn="ctr" defTabSz="914400" rtl="0" eaLnBrk="1" fontAlgn="auto" latinLnBrk="0" hangingPunct="1">
              <a:lnSpc>
                <a:spcPts val="5629"/>
              </a:lnSpc>
              <a:spcBef>
                <a:spcPct val="0"/>
              </a:spcBef>
              <a:spcAft>
                <a:spcPts val="0"/>
              </a:spcAft>
              <a:buClrTx/>
              <a:buSzTx/>
              <a:buFontTx/>
              <a:buNone/>
              <a:tabLst/>
              <a:defRPr/>
            </a:pPr>
            <a:r>
              <a:rPr kumimoji="0" lang="en-US" sz="4021" b="1" i="0" u="none" strike="noStrike" kern="1200" cap="none" spc="0" normalizeH="0" baseline="0" noProof="0" dirty="0">
                <a:ln>
                  <a:noFill/>
                </a:ln>
                <a:solidFill>
                  <a:srgbClr val="000000"/>
                </a:solidFill>
                <a:effectLst/>
                <a:uLnTx/>
                <a:uFillTx/>
                <a:latin typeface="Arial Bold"/>
                <a:ea typeface="Arial Bold"/>
                <a:cs typeface="Arial Bold"/>
                <a:sym typeface="Arial Bold"/>
              </a:rPr>
              <a:t>Students: </a:t>
            </a:r>
          </a:p>
        </p:txBody>
      </p:sp>
      <p:sp>
        <p:nvSpPr>
          <p:cNvPr id="19" name="TextBox 19"/>
          <p:cNvSpPr txBox="1"/>
          <p:nvPr/>
        </p:nvSpPr>
        <p:spPr>
          <a:xfrm>
            <a:off x="9772877" y="5019348"/>
            <a:ext cx="7924799" cy="2373150"/>
          </a:xfrm>
          <a:prstGeom prst="rect">
            <a:avLst/>
          </a:prstGeom>
        </p:spPr>
        <p:txBody>
          <a:bodyPr wrap="square" lIns="0" tIns="0" rIns="0" bIns="0" rtlCol="0" anchor="t">
            <a:spAutoFit/>
          </a:bodyPr>
          <a:lstStyle/>
          <a:p>
            <a:pPr marL="634365" lvl="1" indent="-342900">
              <a:lnSpc>
                <a:spcPts val="3779"/>
              </a:lnSpc>
              <a:buFont typeface="Arial" panose="020B0604020202020204" pitchFamily="34" charset="0"/>
              <a:buChar char="•"/>
              <a:defRPr/>
            </a:pPr>
            <a:r>
              <a:rPr lang="en-GB" sz="2000" b="1" dirty="0">
                <a:latin typeface="Arial Bold" panose="020B0704020202020204" pitchFamily="34" charset="0"/>
                <a:cs typeface="Arial Bold" panose="020B0704020202020204" pitchFamily="34" charset="0"/>
              </a:rPr>
              <a:t>TUS Student Policy on Dignity and Respect: Dealing with Harassment and/or Bullying among Students</a:t>
            </a:r>
            <a:endParaRPr lang="en-US" sz="2000" b="1" dirty="0">
              <a:latin typeface="Arial Bold" panose="020B0704020202020204" pitchFamily="34" charset="0"/>
              <a:cs typeface="Arial Bold" panose="020B0704020202020204" pitchFamily="34" charset="0"/>
              <a:sym typeface="Arial Bold"/>
            </a:endParaRPr>
          </a:p>
          <a:p>
            <a:pPr marL="634365" lvl="1" indent="-342900">
              <a:lnSpc>
                <a:spcPts val="3779"/>
              </a:lnSpc>
              <a:buFont typeface="Arial" panose="020B0604020202020204" pitchFamily="34" charset="0"/>
              <a:buChar char="•"/>
              <a:defRPr/>
            </a:pPr>
            <a:r>
              <a:rPr lang="en-GB" sz="2000" b="1" dirty="0">
                <a:latin typeface="Arial Bold" panose="020B0704020202020204" pitchFamily="34" charset="0"/>
                <a:cs typeface="Arial Bold" panose="020B0704020202020204" pitchFamily="34" charset="0"/>
              </a:rPr>
              <a:t>TUS Student Code of Conduct and Discipline</a:t>
            </a:r>
          </a:p>
          <a:p>
            <a:pPr marL="634365" lvl="1" indent="-342900">
              <a:lnSpc>
                <a:spcPts val="3779"/>
              </a:lnSpc>
              <a:buFont typeface="Arial" panose="020B0604020202020204" pitchFamily="34" charset="0"/>
              <a:buChar char="•"/>
              <a:defRPr/>
            </a:pPr>
            <a:r>
              <a:rPr lang="en-US" sz="2000" b="1" dirty="0">
                <a:latin typeface="Arial Bold" panose="020B0704020202020204" pitchFamily="34" charset="0"/>
                <a:cs typeface="Arial Bold" panose="020B0704020202020204" pitchFamily="34" charset="0"/>
              </a:rPr>
              <a:t>TUS Policy &amp; Procedure for Responding to Sexual Violence &amp; Sexual Harassment </a:t>
            </a:r>
            <a:r>
              <a:rPr lang="en-US" sz="2000" b="1" dirty="0">
                <a:solidFill>
                  <a:srgbClr val="000000"/>
                </a:solidFill>
                <a:latin typeface="Arial Bold" panose="020B0704020202020204" pitchFamily="34" charset="0"/>
                <a:ea typeface="Arial Bold"/>
                <a:cs typeface="Arial Bold" panose="020B0704020202020204" pitchFamily="34" charset="0"/>
                <a:sym typeface="Arial Bold"/>
              </a:rPr>
              <a:t> </a:t>
            </a:r>
          </a:p>
        </p:txBody>
      </p:sp>
      <p:sp>
        <p:nvSpPr>
          <p:cNvPr id="20" name="TextBox 20"/>
          <p:cNvSpPr txBox="1"/>
          <p:nvPr/>
        </p:nvSpPr>
        <p:spPr>
          <a:xfrm>
            <a:off x="9841679" y="7622044"/>
            <a:ext cx="1779836" cy="764667"/>
          </a:xfrm>
          <a:prstGeom prst="rect">
            <a:avLst/>
          </a:prstGeom>
        </p:spPr>
        <p:txBody>
          <a:bodyPr lIns="0" tIns="0" rIns="0" bIns="0" rtlCol="0" anchor="t">
            <a:spAutoFit/>
          </a:bodyPr>
          <a:lstStyle/>
          <a:p>
            <a:pPr marL="0" marR="0" lvl="0" indent="0" algn="ctr" defTabSz="914400" rtl="0" eaLnBrk="1" fontAlgn="auto" latinLnBrk="0" hangingPunct="1">
              <a:lnSpc>
                <a:spcPts val="5628"/>
              </a:lnSpc>
              <a:spcBef>
                <a:spcPct val="0"/>
              </a:spcBef>
              <a:spcAft>
                <a:spcPts val="0"/>
              </a:spcAft>
              <a:buClrTx/>
              <a:buSzTx/>
              <a:buFontTx/>
              <a:buNone/>
              <a:tabLst/>
              <a:defRPr/>
            </a:pPr>
            <a:r>
              <a:rPr kumimoji="0" lang="en-US" sz="4020" b="1" i="0" u="none" strike="noStrike" kern="1200" cap="none" spc="0" normalizeH="0" baseline="0" noProof="0" dirty="0">
                <a:ln>
                  <a:noFill/>
                </a:ln>
                <a:solidFill>
                  <a:srgbClr val="000000"/>
                </a:solidFill>
                <a:effectLst/>
                <a:uLnTx/>
                <a:uFillTx/>
                <a:latin typeface="Arial Bold"/>
                <a:ea typeface="Arial Bold"/>
                <a:cs typeface="Arial Bold"/>
                <a:sym typeface="Arial Bold"/>
              </a:rPr>
              <a:t>STAFF:</a:t>
            </a:r>
          </a:p>
        </p:txBody>
      </p:sp>
      <p:sp>
        <p:nvSpPr>
          <p:cNvPr id="21" name="TextBox 21"/>
          <p:cNvSpPr txBox="1"/>
          <p:nvPr/>
        </p:nvSpPr>
        <p:spPr>
          <a:xfrm>
            <a:off x="9786732" y="8386711"/>
            <a:ext cx="8156318" cy="1906227"/>
          </a:xfrm>
          <a:prstGeom prst="rect">
            <a:avLst/>
          </a:prstGeom>
        </p:spPr>
        <p:txBody>
          <a:bodyPr wrap="square" lIns="0" tIns="0" rIns="0" bIns="0" rtlCol="0" anchor="t">
            <a:spAutoFit/>
          </a:bodyPr>
          <a:lstStyle/>
          <a:p>
            <a:pPr marL="634365" marR="0" lvl="1" indent="-342900" fontAlgn="auto">
              <a:lnSpc>
                <a:spcPts val="3779"/>
              </a:lnSpc>
              <a:spcBef>
                <a:spcPts val="0"/>
              </a:spcBef>
              <a:spcAft>
                <a:spcPts val="0"/>
              </a:spcAft>
              <a:buClrTx/>
              <a:buSzTx/>
              <a:buFont typeface="Arial" panose="020B0604020202020204" pitchFamily="34" charset="0"/>
              <a:buChar char="•"/>
              <a:tabLst/>
              <a:defRPr/>
            </a:pPr>
            <a:r>
              <a:rPr lang="en-US" sz="2000" b="1" dirty="0">
                <a:latin typeface="Arial Bold" panose="020B0704020202020204" pitchFamily="34" charset="0"/>
                <a:cs typeface="Arial Bold" panose="020B0704020202020204" pitchFamily="34" charset="0"/>
                <a:sym typeface="Arial Bold"/>
              </a:rPr>
              <a:t>Dignity and Respect at Work Policy and Procedure </a:t>
            </a:r>
          </a:p>
          <a:p>
            <a:pPr marL="634365" lvl="1" indent="-342900">
              <a:lnSpc>
                <a:spcPts val="3779"/>
              </a:lnSpc>
              <a:buFont typeface="Arial" panose="020B0604020202020204" pitchFamily="34" charset="0"/>
              <a:buChar char="•"/>
              <a:defRPr/>
            </a:pPr>
            <a:r>
              <a:rPr lang="en-US" sz="2000" b="1" dirty="0">
                <a:latin typeface="Arial Bold" panose="020B0704020202020204" pitchFamily="34" charset="0"/>
                <a:cs typeface="Arial Bold" panose="020B0704020202020204" pitchFamily="34" charset="0"/>
              </a:rPr>
              <a:t>TUS Policy &amp; Procedure for Responding to Sexual Violence &amp; Sexual Harassment </a:t>
            </a:r>
            <a:r>
              <a:rPr lang="en-US" sz="2000" b="1" dirty="0">
                <a:solidFill>
                  <a:srgbClr val="000000"/>
                </a:solidFill>
                <a:latin typeface="Arial Bold" panose="020B0704020202020204" pitchFamily="34" charset="0"/>
                <a:ea typeface="Arial Bold"/>
                <a:cs typeface="Arial Bold" panose="020B0704020202020204" pitchFamily="34" charset="0"/>
                <a:sym typeface="Arial Bold"/>
              </a:rPr>
              <a:t> </a:t>
            </a:r>
          </a:p>
          <a:p>
            <a:pPr marL="0" marR="0" lvl="0" indent="0" algn="ctr" defTabSz="914400" rtl="0" eaLnBrk="1" fontAlgn="auto" latinLnBrk="0" hangingPunct="1">
              <a:lnSpc>
                <a:spcPts val="3779"/>
              </a:lnSpc>
              <a:spcBef>
                <a:spcPts val="0"/>
              </a:spcBef>
              <a:spcAft>
                <a:spcPts val="0"/>
              </a:spcAft>
              <a:buClrTx/>
              <a:buSzTx/>
              <a:buFontTx/>
              <a:buNone/>
              <a:tabLst/>
              <a:defRPr/>
            </a:pPr>
            <a:endParaRPr kumimoji="0" lang="en-US" sz="2700" b="1" i="0" u="none" strike="noStrike" kern="1200" cap="none" spc="0" normalizeH="0" baseline="0" noProof="0" dirty="0">
              <a:ln>
                <a:noFill/>
              </a:ln>
              <a:solidFill>
                <a:srgbClr val="000000"/>
              </a:solidFill>
              <a:effectLst/>
              <a:uLnTx/>
              <a:uFillTx/>
              <a:latin typeface="Arial Bold"/>
              <a:ea typeface="Arial Bold"/>
              <a:cs typeface="Arial Bold"/>
              <a:sym typeface="Arial Bold"/>
            </a:endParaRPr>
          </a:p>
        </p:txBody>
      </p:sp>
      <p:sp>
        <p:nvSpPr>
          <p:cNvPr id="22" name="TextBox 22"/>
          <p:cNvSpPr txBox="1"/>
          <p:nvPr/>
        </p:nvSpPr>
        <p:spPr>
          <a:xfrm>
            <a:off x="369117" y="6327898"/>
            <a:ext cx="8197288" cy="1421864"/>
          </a:xfrm>
          <a:prstGeom prst="rect">
            <a:avLst/>
          </a:prstGeom>
        </p:spPr>
        <p:txBody>
          <a:bodyPr lIns="0" tIns="0" rIns="0" bIns="0" rtlCol="0" anchor="t">
            <a:spAutoFit/>
          </a:bodyPr>
          <a:lstStyle/>
          <a:p>
            <a:pPr marL="0" marR="0" lvl="0" indent="0" algn="ctr" defTabSz="914400" rtl="0" eaLnBrk="1" fontAlgn="auto" latinLnBrk="0" hangingPunct="1">
              <a:lnSpc>
                <a:spcPts val="3779"/>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Bold"/>
                <a:ea typeface="Arial Bold"/>
                <a:cs typeface="Arial Bold"/>
                <a:sym typeface="Arial Bold"/>
              </a:rPr>
              <a:t>People from 16 Higher</a:t>
            </a:r>
            <a:r>
              <a:rPr lang="en-US" sz="2800" b="1" dirty="0">
                <a:solidFill>
                  <a:srgbClr val="FFFFFF"/>
                </a:solidFill>
                <a:latin typeface="Arial Bold"/>
                <a:ea typeface="Arial Bold"/>
                <a:cs typeface="Arial Bold"/>
                <a:sym typeface="Arial Bold"/>
              </a:rPr>
              <a:t> Education </a:t>
            </a:r>
            <a:r>
              <a:rPr kumimoji="0" lang="en-US" sz="2800" b="1" i="0" u="none" strike="noStrike" kern="1200" cap="none" spc="0" normalizeH="0" baseline="0" noProof="0" dirty="0">
                <a:ln>
                  <a:noFill/>
                </a:ln>
                <a:solidFill>
                  <a:srgbClr val="FFFFFF"/>
                </a:solidFill>
                <a:effectLst/>
                <a:uLnTx/>
                <a:uFillTx/>
                <a:latin typeface="Arial Bold"/>
                <a:ea typeface="Arial Bold"/>
                <a:cs typeface="Arial Bold"/>
                <a:sym typeface="Arial Bold"/>
              </a:rPr>
              <a:t>Institutions made reports to Speak Out between 1 Sept 2022 and 31 August 2024.</a:t>
            </a:r>
            <a:r>
              <a:rPr kumimoji="0" lang="en-US" sz="2800" b="1" i="0" u="none" strike="noStrike" kern="1200" cap="none" spc="0" normalizeH="0" baseline="0" noProof="0" dirty="0">
                <a:ln>
                  <a:noFill/>
                </a:ln>
                <a:solidFill>
                  <a:srgbClr val="000000"/>
                </a:solidFill>
                <a:effectLst/>
                <a:uLnTx/>
                <a:uFillTx/>
                <a:latin typeface="Arial Bold"/>
                <a:ea typeface="Arial Bold"/>
                <a:cs typeface="Arial Bold"/>
                <a:sym typeface="Arial Bold"/>
              </a:rPr>
              <a:t> </a:t>
            </a:r>
          </a:p>
        </p:txBody>
      </p:sp>
      <p:sp>
        <p:nvSpPr>
          <p:cNvPr id="23" name="TextBox 23"/>
          <p:cNvSpPr txBox="1"/>
          <p:nvPr/>
        </p:nvSpPr>
        <p:spPr>
          <a:xfrm>
            <a:off x="852787" y="7896789"/>
            <a:ext cx="7537705" cy="931602"/>
          </a:xfrm>
          <a:prstGeom prst="rect">
            <a:avLst/>
          </a:prstGeom>
        </p:spPr>
        <p:txBody>
          <a:bodyPr lIns="0" tIns="0" rIns="0" bIns="0" rtlCol="0" anchor="t">
            <a:spAutoFit/>
          </a:bodyPr>
          <a:lstStyle/>
          <a:p>
            <a:pPr marL="0" marR="0" lvl="0" indent="0" algn="ctr" defTabSz="914400" rtl="0" eaLnBrk="1" fontAlgn="auto" latinLnBrk="0" hangingPunct="1">
              <a:lnSpc>
                <a:spcPts val="3779"/>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Bold"/>
                <a:ea typeface="Arial Bold"/>
                <a:cs typeface="Arial Bold"/>
                <a:sym typeface="Arial Bold"/>
              </a:rPr>
              <a:t>Thank you to all of those who spoke out</a:t>
            </a:r>
            <a:r>
              <a:rPr kumimoji="0" lang="en-US" sz="2700" b="1" i="0" u="none" strike="noStrike" kern="1200" cap="none" spc="0" normalizeH="0" baseline="0" noProof="0" dirty="0">
                <a:ln>
                  <a:noFill/>
                </a:ln>
                <a:solidFill>
                  <a:srgbClr val="FFFFFF"/>
                </a:solidFill>
                <a:effectLst/>
                <a:uLnTx/>
                <a:uFillTx/>
                <a:latin typeface="Arial Bold"/>
                <a:ea typeface="Arial Bold"/>
                <a:cs typeface="Arial Bold"/>
                <a:sym typeface="Arial Bold"/>
              </a:rPr>
              <a:t>.</a:t>
            </a:r>
          </a:p>
          <a:p>
            <a:pPr algn="ctr">
              <a:lnSpc>
                <a:spcPts val="3779"/>
              </a:lnSpc>
              <a:spcBef>
                <a:spcPct val="0"/>
              </a:spcBef>
              <a:defRPr/>
            </a:pPr>
            <a:endParaRPr lang="en-US" sz="2700" b="1" dirty="0">
              <a:solidFill>
                <a:srgbClr val="FFFFFF"/>
              </a:solidFill>
              <a:latin typeface="Arial Bold"/>
              <a:ea typeface="Arial Bold"/>
              <a:cs typeface="Arial Bold"/>
              <a:sym typeface="Arial Bold"/>
            </a:endParaRPr>
          </a:p>
        </p:txBody>
      </p:sp>
      <p:grpSp>
        <p:nvGrpSpPr>
          <p:cNvPr id="28" name="Group 2">
            <a:extLst>
              <a:ext uri="{FF2B5EF4-FFF2-40B4-BE49-F238E27FC236}">
                <a16:creationId xmlns:a16="http://schemas.microsoft.com/office/drawing/2014/main" id="{2A8AD05B-283B-51A5-AB58-4C06BAF19C69}"/>
              </a:ext>
            </a:extLst>
          </p:cNvPr>
          <p:cNvGrpSpPr/>
          <p:nvPr/>
        </p:nvGrpSpPr>
        <p:grpSpPr>
          <a:xfrm>
            <a:off x="196376" y="0"/>
            <a:ext cx="4725797" cy="3927980"/>
            <a:chOff x="0" y="0"/>
            <a:chExt cx="6301062" cy="5237307"/>
          </a:xfrm>
        </p:grpSpPr>
        <p:sp>
          <p:nvSpPr>
            <p:cNvPr id="29" name="TextBox 3">
              <a:extLst>
                <a:ext uri="{FF2B5EF4-FFF2-40B4-BE49-F238E27FC236}">
                  <a16:creationId xmlns:a16="http://schemas.microsoft.com/office/drawing/2014/main" id="{E1317F17-71D0-811B-5ADF-AEB7051F1DAC}"/>
                </a:ext>
              </a:extLst>
            </p:cNvPr>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Speak</a:t>
              </a:r>
            </a:p>
          </p:txBody>
        </p:sp>
        <p:sp>
          <p:nvSpPr>
            <p:cNvPr id="30" name="TextBox 4">
              <a:extLst>
                <a:ext uri="{FF2B5EF4-FFF2-40B4-BE49-F238E27FC236}">
                  <a16:creationId xmlns:a16="http://schemas.microsoft.com/office/drawing/2014/main" id="{6DEB1608-A590-06A5-9EA6-9A58A8530A5F}"/>
                </a:ext>
              </a:extLst>
            </p:cNvPr>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Out</a:t>
              </a:r>
            </a:p>
          </p:txBody>
        </p:sp>
        <p:sp>
          <p:nvSpPr>
            <p:cNvPr id="31" name="Freeform 5">
              <a:extLst>
                <a:ext uri="{FF2B5EF4-FFF2-40B4-BE49-F238E27FC236}">
                  <a16:creationId xmlns:a16="http://schemas.microsoft.com/office/drawing/2014/main" id="{D11CAEB6-B3AD-8DC2-B7F4-B58A8CB90380}"/>
                </a:ext>
              </a:extLst>
            </p:cNvPr>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6">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pic>
        <p:nvPicPr>
          <p:cNvPr id="8" name="Picture 7" descr="A black and white logo">
            <a:extLst>
              <a:ext uri="{FF2B5EF4-FFF2-40B4-BE49-F238E27FC236}">
                <a16:creationId xmlns:a16="http://schemas.microsoft.com/office/drawing/2014/main" id="{4947100B-ED58-54B0-4ADC-1E80F2C88D8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24854" y="349390"/>
            <a:ext cx="4376848" cy="17597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a:extLst>
            <a:ext uri="{FF2B5EF4-FFF2-40B4-BE49-F238E27FC236}">
              <a16:creationId xmlns:a16="http://schemas.microsoft.com/office/drawing/2014/main" id="{79DE5D79-BC5D-0B1B-ACE4-F2324946B02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7DFE2D2-CB34-12FD-AB68-00E150ADBD26}"/>
              </a:ext>
            </a:extLst>
          </p:cNvPr>
          <p:cNvSpPr/>
          <p:nvPr/>
        </p:nvSpPr>
        <p:spPr>
          <a:xfrm>
            <a:off x="4904839" y="522100"/>
            <a:ext cx="7114540" cy="7105512"/>
          </a:xfrm>
          <a:custGeom>
            <a:avLst/>
            <a:gdLst/>
            <a:ahLst/>
            <a:cxnLst/>
            <a:rect l="l" t="t" r="r" b="b"/>
            <a:pathLst>
              <a:path w="7114540" h="7105512">
                <a:moveTo>
                  <a:pt x="0" y="0"/>
                </a:moveTo>
                <a:lnTo>
                  <a:pt x="7114540" y="0"/>
                </a:lnTo>
                <a:lnTo>
                  <a:pt x="7114540" y="7105512"/>
                </a:lnTo>
                <a:lnTo>
                  <a:pt x="0" y="7105512"/>
                </a:lnTo>
                <a:lnTo>
                  <a:pt x="0" y="0"/>
                </a:lnTo>
                <a:close/>
              </a:path>
            </a:pathLst>
          </a:custGeom>
          <a:blipFill>
            <a:blip r:embed="rId3"/>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extBox 3">
            <a:extLst>
              <a:ext uri="{FF2B5EF4-FFF2-40B4-BE49-F238E27FC236}">
                <a16:creationId xmlns:a16="http://schemas.microsoft.com/office/drawing/2014/main" id="{81672DDE-317B-FE3B-1957-F4901710412A}"/>
              </a:ext>
            </a:extLst>
          </p:cNvPr>
          <p:cNvSpPr txBox="1"/>
          <p:nvPr/>
        </p:nvSpPr>
        <p:spPr>
          <a:xfrm>
            <a:off x="449328" y="5117500"/>
            <a:ext cx="13410205" cy="4812984"/>
          </a:xfrm>
          <a:prstGeom prst="rect">
            <a:avLst/>
          </a:prstGeom>
        </p:spPr>
        <p:txBody>
          <a:bodyPr wrap="square" lIns="0" tIns="0" rIns="0" bIns="0" rtlCol="0" anchor="t">
            <a:spAutoFit/>
          </a:bodyPr>
          <a:lstStyle/>
          <a:p>
            <a:pPr lvl="0">
              <a:lnSpc>
                <a:spcPts val="4152"/>
              </a:lnSpc>
              <a:defRPr/>
            </a:pPr>
            <a:r>
              <a:rPr lang="en-US" sz="2800" b="1" dirty="0">
                <a:latin typeface="Arial Bold"/>
                <a:ea typeface="Arial Bold"/>
                <a:cs typeface="Arial Bold"/>
                <a:sym typeface="Arial Bold"/>
              </a:rPr>
              <a:t>Between 1 Sept 2022 and 31 August 2024, </a:t>
            </a:r>
            <a:r>
              <a:rPr kumimoji="0" lang="en-US" sz="2800" b="1" i="0" u="none" strike="noStrike" kern="1200" cap="none" spc="0" normalizeH="0" baseline="0" noProof="0" dirty="0">
                <a:ln>
                  <a:noFill/>
                </a:ln>
                <a:solidFill>
                  <a:srgbClr val="000000"/>
                </a:solidFill>
                <a:effectLst/>
                <a:uLnTx/>
                <a:uFillTx/>
                <a:latin typeface="Arial Bold" panose="020B0704020202020204" pitchFamily="34" charset="0"/>
                <a:ea typeface="Arial Bold"/>
                <a:cs typeface="Arial Bold" panose="020B0704020202020204" pitchFamily="34" charset="0"/>
                <a:sym typeface="Arial Bold"/>
              </a:rPr>
              <a:t>bullying, harassment and discrimination were the most common forms of abuse reported to Speak Out by both students and staff across 16 Higher Education Institutions. You are not alone. You can report bullying, harassment and discrimination through</a:t>
            </a:r>
          </a:p>
          <a:p>
            <a:pPr>
              <a:lnSpc>
                <a:spcPts val="4152"/>
              </a:lnSpc>
              <a:defRPr/>
            </a:pPr>
            <a:r>
              <a:rPr lang="en-US" sz="2800" b="1" dirty="0">
                <a:solidFill>
                  <a:srgbClr val="000000"/>
                </a:solidFill>
                <a:latin typeface="Arial Bold"/>
                <a:cs typeface="Arial Bold"/>
                <a:sym typeface="Arial Bold"/>
              </a:rPr>
              <a:t>the:</a:t>
            </a:r>
          </a:p>
          <a:p>
            <a:pPr marL="457200" indent="-457200">
              <a:lnSpc>
                <a:spcPts val="4152"/>
              </a:lnSpc>
              <a:buFont typeface="Arial" panose="020B0604020202020204" pitchFamily="34" charset="0"/>
              <a:buChar char="•"/>
              <a:defRPr/>
            </a:pPr>
            <a:r>
              <a:rPr lang="en-GB" sz="2800" b="1" dirty="0">
                <a:latin typeface="Arial Bold" panose="020B0704020202020204" pitchFamily="34" charset="0"/>
                <a:cs typeface="Arial Bold" panose="020B0704020202020204" pitchFamily="34" charset="0"/>
              </a:rPr>
              <a:t>TUS Student Policy on Dignity and Respect: Dealing with Harassment and/or Bullying among Students </a:t>
            </a:r>
          </a:p>
          <a:p>
            <a:pPr marL="457200" indent="-457200">
              <a:lnSpc>
                <a:spcPts val="4152"/>
              </a:lnSpc>
              <a:buFont typeface="Arial" panose="020B0604020202020204" pitchFamily="34" charset="0"/>
              <a:buChar char="•"/>
              <a:defRPr/>
            </a:pPr>
            <a:r>
              <a:rPr lang="en-US" sz="2800" b="1" dirty="0">
                <a:latin typeface="Arial Bold" panose="020B0704020202020204" pitchFamily="34" charset="0"/>
                <a:cs typeface="Arial Bold" panose="020B0704020202020204" pitchFamily="34" charset="0"/>
                <a:sym typeface="Arial Bold"/>
              </a:rPr>
              <a:t>Staff Dignity and Respect at Work Policy and Procedure </a:t>
            </a:r>
          </a:p>
          <a:p>
            <a:pPr>
              <a:lnSpc>
                <a:spcPts val="4152"/>
              </a:lnSpc>
              <a:defRPr/>
            </a:pPr>
            <a:endParaRPr kumimoji="0" lang="en-US" sz="3431" b="1" i="0" u="none" strike="noStrike" kern="1200" cap="none" spc="0" normalizeH="0" baseline="0" noProof="0" dirty="0">
              <a:ln>
                <a:noFill/>
              </a:ln>
              <a:solidFill>
                <a:srgbClr val="000000"/>
              </a:solidFill>
              <a:effectLst/>
              <a:uLnTx/>
              <a:uFillTx/>
              <a:latin typeface="Arial Bold"/>
              <a:ea typeface="Arial Bold"/>
              <a:cs typeface="Arial Bold"/>
              <a:sym typeface="Arial Bold"/>
            </a:endParaRPr>
          </a:p>
        </p:txBody>
      </p:sp>
      <p:sp>
        <p:nvSpPr>
          <p:cNvPr id="4" name="Freeform 4">
            <a:extLst>
              <a:ext uri="{FF2B5EF4-FFF2-40B4-BE49-F238E27FC236}">
                <a16:creationId xmlns:a16="http://schemas.microsoft.com/office/drawing/2014/main" id="{3860B4C7-2102-E2E1-A496-2331FDD18494}"/>
              </a:ext>
            </a:extLst>
          </p:cNvPr>
          <p:cNvSpPr/>
          <p:nvPr/>
        </p:nvSpPr>
        <p:spPr>
          <a:xfrm rot="-9399433">
            <a:off x="7277823" y="1806386"/>
            <a:ext cx="3538656" cy="3538656"/>
          </a:xfrm>
          <a:custGeom>
            <a:avLst/>
            <a:gdLst/>
            <a:ahLst/>
            <a:cxnLst/>
            <a:rect l="l" t="t" r="r" b="b"/>
            <a:pathLst>
              <a:path w="3538656" h="3538656">
                <a:moveTo>
                  <a:pt x="0" y="0"/>
                </a:moveTo>
                <a:lnTo>
                  <a:pt x="3538655" y="0"/>
                </a:lnTo>
                <a:lnTo>
                  <a:pt x="3538655" y="3538656"/>
                </a:lnTo>
                <a:lnTo>
                  <a:pt x="0" y="353865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Freeform 5">
            <a:extLst>
              <a:ext uri="{FF2B5EF4-FFF2-40B4-BE49-F238E27FC236}">
                <a16:creationId xmlns:a16="http://schemas.microsoft.com/office/drawing/2014/main" id="{368DF53D-F426-C865-1531-10E05A885552}"/>
              </a:ext>
            </a:extLst>
          </p:cNvPr>
          <p:cNvSpPr/>
          <p:nvPr/>
        </p:nvSpPr>
        <p:spPr>
          <a:xfrm rot="-5170404">
            <a:off x="7285028" y="1813591"/>
            <a:ext cx="3524245" cy="3524245"/>
          </a:xfrm>
          <a:custGeom>
            <a:avLst/>
            <a:gdLst/>
            <a:ahLst/>
            <a:cxnLst/>
            <a:rect l="l" t="t" r="r" b="b"/>
            <a:pathLst>
              <a:path w="3524245" h="3524245">
                <a:moveTo>
                  <a:pt x="0" y="0"/>
                </a:moveTo>
                <a:lnTo>
                  <a:pt x="3524245" y="0"/>
                </a:lnTo>
                <a:lnTo>
                  <a:pt x="3524245" y="3524246"/>
                </a:lnTo>
                <a:lnTo>
                  <a:pt x="0" y="3524246"/>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Freeform 6">
            <a:extLst>
              <a:ext uri="{FF2B5EF4-FFF2-40B4-BE49-F238E27FC236}">
                <a16:creationId xmlns:a16="http://schemas.microsoft.com/office/drawing/2014/main" id="{CAAFFBD7-8FB1-3C14-8524-81D4AF571BC1}"/>
              </a:ext>
            </a:extLst>
          </p:cNvPr>
          <p:cNvSpPr/>
          <p:nvPr/>
        </p:nvSpPr>
        <p:spPr>
          <a:xfrm rot="-241023">
            <a:off x="7398698" y="1813591"/>
            <a:ext cx="3524245" cy="3524245"/>
          </a:xfrm>
          <a:custGeom>
            <a:avLst/>
            <a:gdLst/>
            <a:ahLst/>
            <a:cxnLst/>
            <a:rect l="l" t="t" r="r" b="b"/>
            <a:pathLst>
              <a:path w="3524245" h="3524245">
                <a:moveTo>
                  <a:pt x="0" y="0"/>
                </a:moveTo>
                <a:lnTo>
                  <a:pt x="3524245" y="0"/>
                </a:lnTo>
                <a:lnTo>
                  <a:pt x="3524245" y="3524246"/>
                </a:lnTo>
                <a:lnTo>
                  <a:pt x="0" y="3524246"/>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7" name="Group 7">
            <a:extLst>
              <a:ext uri="{FF2B5EF4-FFF2-40B4-BE49-F238E27FC236}">
                <a16:creationId xmlns:a16="http://schemas.microsoft.com/office/drawing/2014/main" id="{327C6AF8-3639-9939-898E-8479E1471234}"/>
              </a:ext>
            </a:extLst>
          </p:cNvPr>
          <p:cNvGrpSpPr/>
          <p:nvPr/>
        </p:nvGrpSpPr>
        <p:grpSpPr>
          <a:xfrm>
            <a:off x="6122079" y="-2884328"/>
            <a:ext cx="6308046" cy="3803767"/>
            <a:chOff x="0" y="-38100"/>
            <a:chExt cx="1661378" cy="1001815"/>
          </a:xfrm>
        </p:grpSpPr>
        <p:sp>
          <p:nvSpPr>
            <p:cNvPr id="8" name="Freeform 8">
              <a:extLst>
                <a:ext uri="{FF2B5EF4-FFF2-40B4-BE49-F238E27FC236}">
                  <a16:creationId xmlns:a16="http://schemas.microsoft.com/office/drawing/2014/main" id="{B72583E5-36DE-8BB8-AB17-7B19FA508D36}"/>
                </a:ext>
              </a:extLst>
            </p:cNvPr>
            <p:cNvSpPr/>
            <p:nvPr/>
          </p:nvSpPr>
          <p:spPr>
            <a:xfrm>
              <a:off x="675482" y="760515"/>
              <a:ext cx="985896" cy="203200"/>
            </a:xfrm>
            <a:custGeom>
              <a:avLst/>
              <a:gdLst/>
              <a:ahLst/>
              <a:cxnLst/>
              <a:rect l="l" t="t" r="r" b="b"/>
              <a:pathLst>
                <a:path w="985896" h="203200">
                  <a:moveTo>
                    <a:pt x="0" y="0"/>
                  </a:moveTo>
                  <a:lnTo>
                    <a:pt x="985896" y="0"/>
                  </a:lnTo>
                  <a:lnTo>
                    <a:pt x="985896" y="203200"/>
                  </a:lnTo>
                  <a:lnTo>
                    <a:pt x="0" y="203200"/>
                  </a:lnTo>
                  <a:close/>
                </a:path>
              </a:pathLst>
            </a:custGeom>
            <a:solidFill>
              <a:srgbClr val="000000"/>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TextBox 9">
              <a:extLst>
                <a:ext uri="{FF2B5EF4-FFF2-40B4-BE49-F238E27FC236}">
                  <a16:creationId xmlns:a16="http://schemas.microsoft.com/office/drawing/2014/main" id="{F2B1775D-4A6B-83F2-51A1-3F37327A99FA}"/>
                </a:ext>
              </a:extLst>
            </p:cNvPr>
            <p:cNvSpPr txBox="1"/>
            <p:nvPr/>
          </p:nvSpPr>
          <p:spPr>
            <a:xfrm>
              <a:off x="0" y="-38100"/>
              <a:ext cx="985896" cy="241300"/>
            </a:xfrm>
            <a:prstGeom prst="rect">
              <a:avLst/>
            </a:prstGeom>
          </p:spPr>
          <p:txBody>
            <a:bodyPr lIns="50800" tIns="50800" rIns="50800" bIns="50800" rtlCol="0" anchor="ctr"/>
            <a:lstStyle/>
            <a:p>
              <a:pPr marL="0" marR="0" lvl="0" indent="0" algn="ctr" defTabSz="914400" rtl="0" eaLnBrk="1" fontAlgn="auto" latinLnBrk="0" hangingPunct="1">
                <a:lnSpc>
                  <a:spcPts val="2659"/>
                </a:lnSpc>
                <a:spcBef>
                  <a:spcPct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0" name="Freeform 10">
            <a:extLst>
              <a:ext uri="{FF2B5EF4-FFF2-40B4-BE49-F238E27FC236}">
                <a16:creationId xmlns:a16="http://schemas.microsoft.com/office/drawing/2014/main" id="{9E5BF4A0-E479-B7D5-E27E-4A2294B5EA8D}"/>
              </a:ext>
            </a:extLst>
          </p:cNvPr>
          <p:cNvSpPr/>
          <p:nvPr/>
        </p:nvSpPr>
        <p:spPr>
          <a:xfrm>
            <a:off x="7835828" y="2339845"/>
            <a:ext cx="2471738" cy="2471738"/>
          </a:xfrm>
          <a:custGeom>
            <a:avLst/>
            <a:gdLst/>
            <a:ahLst/>
            <a:cxnLst/>
            <a:rect l="l" t="t" r="r" b="b"/>
            <a:pathLst>
              <a:path w="2471738" h="2471738">
                <a:moveTo>
                  <a:pt x="0" y="0"/>
                </a:moveTo>
                <a:lnTo>
                  <a:pt x="2471737" y="0"/>
                </a:lnTo>
                <a:lnTo>
                  <a:pt x="2471737" y="2471738"/>
                </a:lnTo>
                <a:lnTo>
                  <a:pt x="0" y="2471738"/>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a:extLst>
              <a:ext uri="{FF2B5EF4-FFF2-40B4-BE49-F238E27FC236}">
                <a16:creationId xmlns:a16="http://schemas.microsoft.com/office/drawing/2014/main" id="{A628AD66-27C1-E7A0-1D28-6607F93079BC}"/>
              </a:ext>
            </a:extLst>
          </p:cNvPr>
          <p:cNvSpPr txBox="1"/>
          <p:nvPr/>
        </p:nvSpPr>
        <p:spPr>
          <a:xfrm>
            <a:off x="10093730" y="1380552"/>
            <a:ext cx="2770915" cy="1327150"/>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999" b="1" i="0" u="none" strike="noStrike" kern="1200" cap="none" spc="0" normalizeH="0" baseline="0" noProof="0" dirty="0">
                <a:ln>
                  <a:noFill/>
                </a:ln>
                <a:solidFill>
                  <a:srgbClr val="FFFFFF"/>
                </a:solidFill>
                <a:effectLst/>
                <a:uLnTx/>
                <a:uFillTx/>
                <a:latin typeface="Arial Bold"/>
                <a:ea typeface="Arial Bold"/>
                <a:cs typeface="Arial Bold"/>
                <a:sym typeface="Arial Bold"/>
              </a:rPr>
              <a:t>22%</a:t>
            </a:r>
          </a:p>
        </p:txBody>
      </p:sp>
      <p:sp>
        <p:nvSpPr>
          <p:cNvPr id="13" name="TextBox 13">
            <a:extLst>
              <a:ext uri="{FF2B5EF4-FFF2-40B4-BE49-F238E27FC236}">
                <a16:creationId xmlns:a16="http://schemas.microsoft.com/office/drawing/2014/main" id="{3CF78970-3258-A895-1785-3E2F57375A71}"/>
              </a:ext>
            </a:extLst>
          </p:cNvPr>
          <p:cNvSpPr txBox="1"/>
          <p:nvPr/>
        </p:nvSpPr>
        <p:spPr>
          <a:xfrm>
            <a:off x="5621337" y="693674"/>
            <a:ext cx="1998857" cy="1327150"/>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999" b="1" i="0" u="none" strike="noStrike" kern="1200" cap="none" spc="0" normalizeH="0" baseline="0" noProof="0" dirty="0">
                <a:ln>
                  <a:noFill/>
                </a:ln>
                <a:solidFill>
                  <a:srgbClr val="FFFFFF"/>
                </a:solidFill>
                <a:effectLst/>
                <a:uLnTx/>
                <a:uFillTx/>
                <a:latin typeface="Arial Bold"/>
                <a:ea typeface="Arial Bold"/>
                <a:cs typeface="Arial Bold"/>
                <a:sym typeface="Arial Bold"/>
              </a:rPr>
              <a:t>20%</a:t>
            </a:r>
          </a:p>
        </p:txBody>
      </p:sp>
      <p:sp>
        <p:nvSpPr>
          <p:cNvPr id="14" name="TextBox 14">
            <a:extLst>
              <a:ext uri="{FF2B5EF4-FFF2-40B4-BE49-F238E27FC236}">
                <a16:creationId xmlns:a16="http://schemas.microsoft.com/office/drawing/2014/main" id="{C495FB47-51F5-5205-DA6F-86E733B14ED3}"/>
              </a:ext>
            </a:extLst>
          </p:cNvPr>
          <p:cNvSpPr txBox="1"/>
          <p:nvPr/>
        </p:nvSpPr>
        <p:spPr>
          <a:xfrm>
            <a:off x="5423262" y="2395461"/>
            <a:ext cx="1786356" cy="1327150"/>
          </a:xfrm>
          <a:prstGeom prst="rect">
            <a:avLst/>
          </a:prstGeom>
        </p:spPr>
        <p:txBody>
          <a:bodyPr lIns="0" tIns="0" rIns="0" bIns="0" rtlCol="0" anchor="t">
            <a:spAutoFit/>
          </a:bodyPr>
          <a:lstStyle/>
          <a:p>
            <a:pPr marL="0" marR="0" lvl="0" indent="0" algn="ctr" defTabSz="914400" rtl="0" eaLnBrk="1" fontAlgn="auto" latinLnBrk="0" hangingPunct="1">
              <a:lnSpc>
                <a:spcPts val="9799"/>
              </a:lnSpc>
              <a:spcBef>
                <a:spcPct val="0"/>
              </a:spcBef>
              <a:spcAft>
                <a:spcPts val="0"/>
              </a:spcAft>
              <a:buClrTx/>
              <a:buSzTx/>
              <a:buFontTx/>
              <a:buNone/>
              <a:tabLst/>
              <a:defRPr/>
            </a:pPr>
            <a:r>
              <a:rPr kumimoji="0" lang="en-US" sz="6999" b="1" i="0" u="none" strike="noStrike" kern="1200" cap="none" spc="0" normalizeH="0" baseline="0" noProof="0" dirty="0">
                <a:ln>
                  <a:noFill/>
                </a:ln>
                <a:solidFill>
                  <a:srgbClr val="FFFFFF"/>
                </a:solidFill>
                <a:effectLst/>
                <a:uLnTx/>
                <a:uFillTx/>
                <a:latin typeface="Arial Bold"/>
                <a:ea typeface="Arial Bold"/>
                <a:cs typeface="Arial Bold"/>
                <a:sym typeface="Arial Bold"/>
              </a:rPr>
              <a:t>14%</a:t>
            </a:r>
          </a:p>
        </p:txBody>
      </p:sp>
      <p:sp>
        <p:nvSpPr>
          <p:cNvPr id="15" name="TextBox 15">
            <a:extLst>
              <a:ext uri="{FF2B5EF4-FFF2-40B4-BE49-F238E27FC236}">
                <a16:creationId xmlns:a16="http://schemas.microsoft.com/office/drawing/2014/main" id="{8084A713-83C4-FB6F-2F59-B3DC4BF2AADE}"/>
              </a:ext>
            </a:extLst>
          </p:cNvPr>
          <p:cNvSpPr txBox="1"/>
          <p:nvPr/>
        </p:nvSpPr>
        <p:spPr>
          <a:xfrm>
            <a:off x="10552983" y="2444529"/>
            <a:ext cx="2385032" cy="722630"/>
          </a:xfrm>
          <a:prstGeom prst="rect">
            <a:avLst/>
          </a:prstGeom>
        </p:spPr>
        <p:txBody>
          <a:bodyPr lIns="0" tIns="0" rIns="0" bIns="0" rtlCol="0" anchor="t">
            <a:spAutoFit/>
          </a:bodyPr>
          <a:lstStyle/>
          <a:p>
            <a:pPr marL="0" marR="0" lvl="0" indent="0" algn="ctr" defTabSz="914400" rtl="0" eaLnBrk="1" fontAlgn="auto" latinLnBrk="0" hangingPunct="1">
              <a:lnSpc>
                <a:spcPts val="5320"/>
              </a:lnSpc>
              <a:spcBef>
                <a:spcPct val="0"/>
              </a:spcBef>
              <a:spcAft>
                <a:spcPts val="0"/>
              </a:spcAft>
              <a:buClrTx/>
              <a:buSzTx/>
              <a:buFontTx/>
              <a:buNone/>
              <a:tabLst/>
              <a:defRPr/>
            </a:pPr>
            <a:r>
              <a:rPr kumimoji="0" lang="en-US" sz="3800" b="1" i="0" u="none" strike="noStrike" kern="1200" cap="none" spc="0" normalizeH="0" baseline="0" noProof="0" dirty="0">
                <a:ln>
                  <a:noFill/>
                </a:ln>
                <a:solidFill>
                  <a:srgbClr val="FFFFFF"/>
                </a:solidFill>
                <a:effectLst/>
                <a:uLnTx/>
                <a:uFillTx/>
                <a:latin typeface="Arial Bold"/>
                <a:ea typeface="Arial Bold"/>
                <a:cs typeface="Arial Bold"/>
                <a:sym typeface="Arial Bold"/>
              </a:rPr>
              <a:t>Bullying</a:t>
            </a:r>
          </a:p>
        </p:txBody>
      </p:sp>
      <p:sp>
        <p:nvSpPr>
          <p:cNvPr id="16" name="TextBox 16">
            <a:extLst>
              <a:ext uri="{FF2B5EF4-FFF2-40B4-BE49-F238E27FC236}">
                <a16:creationId xmlns:a16="http://schemas.microsoft.com/office/drawing/2014/main" id="{B0A80AFA-F58F-CB75-1E4D-2A7B9D3536BF}"/>
              </a:ext>
            </a:extLst>
          </p:cNvPr>
          <p:cNvSpPr txBox="1"/>
          <p:nvPr/>
        </p:nvSpPr>
        <p:spPr>
          <a:xfrm>
            <a:off x="4893823" y="1658329"/>
            <a:ext cx="2801414" cy="722630"/>
          </a:xfrm>
          <a:prstGeom prst="rect">
            <a:avLst/>
          </a:prstGeom>
        </p:spPr>
        <p:txBody>
          <a:bodyPr lIns="0" tIns="0" rIns="0" bIns="0" rtlCol="0" anchor="t">
            <a:spAutoFit/>
          </a:bodyPr>
          <a:lstStyle/>
          <a:p>
            <a:pPr marL="0" marR="0" lvl="0" indent="0" algn="ctr" defTabSz="914400" rtl="0" eaLnBrk="1" fontAlgn="auto" latinLnBrk="0" hangingPunct="1">
              <a:lnSpc>
                <a:spcPts val="5320"/>
              </a:lnSpc>
              <a:spcBef>
                <a:spcPct val="0"/>
              </a:spcBef>
              <a:spcAft>
                <a:spcPts val="0"/>
              </a:spcAft>
              <a:buClrTx/>
              <a:buSzTx/>
              <a:buFontTx/>
              <a:buNone/>
              <a:tabLst/>
              <a:defRPr/>
            </a:pPr>
            <a:r>
              <a:rPr kumimoji="0" lang="en-US" sz="3800" b="1" i="0" u="none" strike="noStrike" kern="1200" cap="none" spc="0" normalizeH="0" baseline="0" noProof="0" dirty="0">
                <a:ln>
                  <a:noFill/>
                </a:ln>
                <a:solidFill>
                  <a:srgbClr val="FFFFFF"/>
                </a:solidFill>
                <a:effectLst/>
                <a:uLnTx/>
                <a:uFillTx/>
                <a:latin typeface="Arial Bold"/>
                <a:ea typeface="Arial Bold"/>
                <a:cs typeface="Arial Bold"/>
                <a:sym typeface="Arial Bold"/>
              </a:rPr>
              <a:t>Harassment</a:t>
            </a:r>
          </a:p>
        </p:txBody>
      </p:sp>
      <p:sp>
        <p:nvSpPr>
          <p:cNvPr id="17" name="TextBox 17">
            <a:extLst>
              <a:ext uri="{FF2B5EF4-FFF2-40B4-BE49-F238E27FC236}">
                <a16:creationId xmlns:a16="http://schemas.microsoft.com/office/drawing/2014/main" id="{67398308-07C3-0F58-4FDE-DA860F5F2741}"/>
              </a:ext>
            </a:extLst>
          </p:cNvPr>
          <p:cNvSpPr txBox="1"/>
          <p:nvPr/>
        </p:nvSpPr>
        <p:spPr>
          <a:xfrm>
            <a:off x="3730849" y="3507541"/>
            <a:ext cx="3489601" cy="722630"/>
          </a:xfrm>
          <a:prstGeom prst="rect">
            <a:avLst/>
          </a:prstGeom>
        </p:spPr>
        <p:txBody>
          <a:bodyPr lIns="0" tIns="0" rIns="0" bIns="0" rtlCol="0" anchor="t">
            <a:spAutoFit/>
          </a:bodyPr>
          <a:lstStyle/>
          <a:p>
            <a:pPr marL="0" marR="0" lvl="0" indent="0" algn="ctr" defTabSz="914400" rtl="0" eaLnBrk="1" fontAlgn="auto" latinLnBrk="0" hangingPunct="1">
              <a:lnSpc>
                <a:spcPts val="5320"/>
              </a:lnSpc>
              <a:spcBef>
                <a:spcPct val="0"/>
              </a:spcBef>
              <a:spcAft>
                <a:spcPts val="0"/>
              </a:spcAft>
              <a:buClrTx/>
              <a:buSzTx/>
              <a:buFontTx/>
              <a:buNone/>
              <a:tabLst/>
              <a:defRPr/>
            </a:pPr>
            <a:r>
              <a:rPr kumimoji="0" lang="en-US" sz="3800" b="1" i="0" u="none" strike="noStrike" kern="1200" cap="none" spc="0" normalizeH="0" baseline="0" noProof="0" dirty="0">
                <a:ln>
                  <a:noFill/>
                </a:ln>
                <a:solidFill>
                  <a:srgbClr val="FFFFFF"/>
                </a:solidFill>
                <a:effectLst/>
                <a:uLnTx/>
                <a:uFillTx/>
                <a:latin typeface="Arial Bold"/>
                <a:ea typeface="Arial Bold"/>
                <a:cs typeface="Arial Bold"/>
                <a:sym typeface="Arial Bold"/>
              </a:rPr>
              <a:t>Discrimination</a:t>
            </a:r>
          </a:p>
        </p:txBody>
      </p:sp>
      <p:sp>
        <p:nvSpPr>
          <p:cNvPr id="18" name="TextBox 18">
            <a:extLst>
              <a:ext uri="{FF2B5EF4-FFF2-40B4-BE49-F238E27FC236}">
                <a16:creationId xmlns:a16="http://schemas.microsoft.com/office/drawing/2014/main" id="{699E9E36-ADE8-2B54-76AB-126C2F03502C}"/>
              </a:ext>
            </a:extLst>
          </p:cNvPr>
          <p:cNvSpPr txBox="1"/>
          <p:nvPr/>
        </p:nvSpPr>
        <p:spPr>
          <a:xfrm>
            <a:off x="7835828" y="95372"/>
            <a:ext cx="5434310" cy="756617"/>
          </a:xfrm>
          <a:prstGeom prst="rect">
            <a:avLst/>
          </a:prstGeom>
        </p:spPr>
        <p:txBody>
          <a:bodyPr lIns="0" tIns="0" rIns="0" bIns="0" rtlCol="0" anchor="t">
            <a:spAutoFit/>
          </a:bodyPr>
          <a:lstStyle/>
          <a:p>
            <a:pPr marL="0" marR="0" lvl="0" indent="0" algn="ctr" defTabSz="914400" rtl="0" eaLnBrk="1" fontAlgn="auto" latinLnBrk="0" hangingPunct="1">
              <a:lnSpc>
                <a:spcPts val="5927"/>
              </a:lnSpc>
              <a:spcBef>
                <a:spcPct val="0"/>
              </a:spcBef>
              <a:spcAft>
                <a:spcPts val="0"/>
              </a:spcAft>
              <a:buClrTx/>
              <a:buSzTx/>
              <a:buFontTx/>
              <a:buNone/>
              <a:tabLst/>
              <a:defRPr/>
            </a:pPr>
            <a:r>
              <a:rPr lang="en-US" sz="4200" dirty="0">
                <a:solidFill>
                  <a:srgbClr val="FFFFFF"/>
                </a:solidFill>
                <a:latin typeface="Arial Bold"/>
                <a:ea typeface="Arial"/>
                <a:cs typeface="Arial"/>
                <a:sym typeface="Arial"/>
              </a:rPr>
              <a:t>Report Data </a:t>
            </a:r>
            <a:r>
              <a:rPr lang="en-US" sz="5400" dirty="0">
                <a:solidFill>
                  <a:srgbClr val="FFFFFF"/>
                </a:solidFill>
                <a:latin typeface="Arial Bold"/>
                <a:ea typeface="Arial"/>
                <a:cs typeface="Arial"/>
                <a:sym typeface="Arial"/>
              </a:rPr>
              <a:t>*</a:t>
            </a:r>
            <a:r>
              <a:rPr lang="en-US" sz="4200" dirty="0">
                <a:solidFill>
                  <a:srgbClr val="FFFFFF"/>
                </a:solidFill>
                <a:latin typeface="Arial Bold"/>
                <a:ea typeface="Arial"/>
                <a:cs typeface="Arial"/>
                <a:sym typeface="Arial"/>
              </a:rPr>
              <a:t> </a:t>
            </a:r>
            <a:endParaRPr kumimoji="0" lang="en-US" sz="4200" i="0" u="none" strike="noStrike" kern="1200" cap="none" spc="0" normalizeH="0" baseline="0" noProof="0" dirty="0">
              <a:ln>
                <a:noFill/>
              </a:ln>
              <a:solidFill>
                <a:schemeClr val="bg1"/>
              </a:solidFill>
              <a:effectLst/>
              <a:uLnTx/>
              <a:uFillTx/>
              <a:latin typeface="Arial Bold"/>
              <a:ea typeface="Arial"/>
              <a:cs typeface="Arial"/>
              <a:sym typeface="Arial"/>
            </a:endParaRPr>
          </a:p>
        </p:txBody>
      </p:sp>
      <p:grpSp>
        <p:nvGrpSpPr>
          <p:cNvPr id="19" name="Group 19">
            <a:extLst>
              <a:ext uri="{FF2B5EF4-FFF2-40B4-BE49-F238E27FC236}">
                <a16:creationId xmlns:a16="http://schemas.microsoft.com/office/drawing/2014/main" id="{D0CFE8C8-EC02-C088-EF1C-C0A6B67847E2}"/>
              </a:ext>
            </a:extLst>
          </p:cNvPr>
          <p:cNvGrpSpPr/>
          <p:nvPr/>
        </p:nvGrpSpPr>
        <p:grpSpPr>
          <a:xfrm>
            <a:off x="196376" y="0"/>
            <a:ext cx="4725797" cy="3927980"/>
            <a:chOff x="0" y="0"/>
            <a:chExt cx="6301062" cy="5237307"/>
          </a:xfrm>
        </p:grpSpPr>
        <p:sp>
          <p:nvSpPr>
            <p:cNvPr id="20" name="TextBox 20">
              <a:extLst>
                <a:ext uri="{FF2B5EF4-FFF2-40B4-BE49-F238E27FC236}">
                  <a16:creationId xmlns:a16="http://schemas.microsoft.com/office/drawing/2014/main" id="{E1AD521F-C90A-E106-F557-C1B185B43B5F}"/>
                </a:ext>
              </a:extLst>
            </p:cNvPr>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a:ln>
                    <a:noFill/>
                  </a:ln>
                  <a:solidFill>
                    <a:srgbClr val="FFFFFF">
                      <a:alpha val="95686"/>
                    </a:srgbClr>
                  </a:solidFill>
                  <a:effectLst/>
                  <a:uLnTx/>
                  <a:uFillTx/>
                  <a:latin typeface="Norwester"/>
                  <a:ea typeface="Norwester"/>
                  <a:cs typeface="Norwester"/>
                  <a:sym typeface="Norwester"/>
                </a:rPr>
                <a:t>Speak</a:t>
              </a:r>
            </a:p>
          </p:txBody>
        </p:sp>
        <p:sp>
          <p:nvSpPr>
            <p:cNvPr id="21" name="TextBox 21">
              <a:extLst>
                <a:ext uri="{FF2B5EF4-FFF2-40B4-BE49-F238E27FC236}">
                  <a16:creationId xmlns:a16="http://schemas.microsoft.com/office/drawing/2014/main" id="{971B9E53-0C07-ECBD-EC1D-70F42004E23B}"/>
                </a:ext>
              </a:extLst>
            </p:cNvPr>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Out</a:t>
              </a:r>
            </a:p>
          </p:txBody>
        </p:sp>
        <p:sp>
          <p:nvSpPr>
            <p:cNvPr id="22" name="Freeform 22">
              <a:extLst>
                <a:ext uri="{FF2B5EF4-FFF2-40B4-BE49-F238E27FC236}">
                  <a16:creationId xmlns:a16="http://schemas.microsoft.com/office/drawing/2014/main" id="{73E1991E-8A53-6AF6-4655-A0FF92EFB2EE}"/>
                </a:ext>
              </a:extLst>
            </p:cNvPr>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12">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5" name="Freeform 23">
            <a:extLst>
              <a:ext uri="{FF2B5EF4-FFF2-40B4-BE49-F238E27FC236}">
                <a16:creationId xmlns:a16="http://schemas.microsoft.com/office/drawing/2014/main" id="{4B94DE4C-9AC2-CBFF-7B1F-5BE3B4993272}"/>
              </a:ext>
            </a:extLst>
          </p:cNvPr>
          <p:cNvSpPr/>
          <p:nvPr/>
        </p:nvSpPr>
        <p:spPr>
          <a:xfrm>
            <a:off x="14973234" y="7173038"/>
            <a:ext cx="2830802" cy="2830802"/>
          </a:xfrm>
          <a:custGeom>
            <a:avLst/>
            <a:gdLst/>
            <a:ahLst/>
            <a:cxnLst/>
            <a:rect l="l" t="t" r="r" b="b"/>
            <a:pathLst>
              <a:path w="2830802" h="2830802">
                <a:moveTo>
                  <a:pt x="0" y="0"/>
                </a:moveTo>
                <a:lnTo>
                  <a:pt x="2830802" y="0"/>
                </a:lnTo>
                <a:lnTo>
                  <a:pt x="2830802" y="2830802"/>
                </a:lnTo>
                <a:lnTo>
                  <a:pt x="0" y="2830802"/>
                </a:lnTo>
                <a:lnTo>
                  <a:pt x="0" y="0"/>
                </a:lnTo>
                <a:close/>
              </a:path>
            </a:pathLst>
          </a:custGeom>
          <a:blipFill>
            <a:blip r:embed="rId13">
              <a:extLst>
                <a:ext uri="{96DAC541-7B7A-43D3-8B79-37D633B846F1}">
                  <asvg:svgBlip xmlns:asvg="http://schemas.microsoft.com/office/drawing/2016/SVG/main" r:embed="rId1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26" name="TextBox 24">
            <a:extLst>
              <a:ext uri="{FF2B5EF4-FFF2-40B4-BE49-F238E27FC236}">
                <a16:creationId xmlns:a16="http://schemas.microsoft.com/office/drawing/2014/main" id="{D74125D8-7EE2-5BBC-A6B3-427A820302D0}"/>
              </a:ext>
            </a:extLst>
          </p:cNvPr>
          <p:cNvSpPr txBox="1"/>
          <p:nvPr/>
        </p:nvSpPr>
        <p:spPr>
          <a:xfrm>
            <a:off x="15479773" y="7868578"/>
            <a:ext cx="1817724" cy="1826206"/>
          </a:xfrm>
          <a:prstGeom prst="rect">
            <a:avLst/>
          </a:prstGeom>
        </p:spPr>
        <p:txBody>
          <a:bodyPr lIns="0" tIns="0" rIns="0" bIns="0" rtlCol="0" anchor="t">
            <a:spAutoFit/>
          </a:bodyPr>
          <a:lstStyle/>
          <a:p>
            <a:pPr marL="0" marR="0" lvl="0" indent="0" algn="ctr" defTabSz="914400" rtl="0" eaLnBrk="1" fontAlgn="auto" latinLnBrk="0" hangingPunct="1">
              <a:lnSpc>
                <a:spcPts val="2865"/>
              </a:lnSpc>
              <a:spcBef>
                <a:spcPct val="0"/>
              </a:spcBef>
              <a:spcAft>
                <a:spcPts val="0"/>
              </a:spcAft>
              <a:buClrTx/>
              <a:buSzTx/>
              <a:buFontTx/>
              <a:buNone/>
              <a:tabLst/>
              <a:defRPr/>
            </a:pPr>
            <a:r>
              <a:rPr kumimoji="0" lang="en-US" sz="2046" b="1" i="0" u="none" strike="noStrike" kern="1200" cap="none" spc="0" normalizeH="0" baseline="0" noProof="0" dirty="0">
                <a:ln>
                  <a:noFill/>
                </a:ln>
                <a:solidFill>
                  <a:srgbClr val="FFFFFF"/>
                </a:solidFill>
                <a:effectLst/>
                <a:uLnTx/>
                <a:uFillTx/>
                <a:latin typeface="Arial Bold" panose="020B0704020202020204" pitchFamily="34" charset="0"/>
                <a:ea typeface="Norwester"/>
                <a:cs typeface="Arial Bold" panose="020B0704020202020204" pitchFamily="34" charset="0"/>
                <a:sym typeface="Norwester"/>
              </a:rPr>
              <a:t>INSERT HEI QR CODE TO SPEAKOUT WEBSITE HERE </a:t>
            </a:r>
          </a:p>
        </p:txBody>
      </p:sp>
      <p:pic>
        <p:nvPicPr>
          <p:cNvPr id="11" name="Picture 10">
            <a:extLst>
              <a:ext uri="{FF2B5EF4-FFF2-40B4-BE49-F238E27FC236}">
                <a16:creationId xmlns:a16="http://schemas.microsoft.com/office/drawing/2014/main" id="{C975B118-9AB6-E719-5E38-756C0468B0E8}"/>
              </a:ext>
            </a:extLst>
          </p:cNvPr>
          <p:cNvPicPr>
            <a:picLocks noChangeAspect="1"/>
          </p:cNvPicPr>
          <p:nvPr/>
        </p:nvPicPr>
        <p:blipFill>
          <a:blip r:embed="rId15"/>
          <a:stretch>
            <a:fillRect/>
          </a:stretch>
        </p:blipFill>
        <p:spPr>
          <a:xfrm>
            <a:off x="15278972" y="7509062"/>
            <a:ext cx="2219325" cy="2219325"/>
          </a:xfrm>
          <a:prstGeom prst="rect">
            <a:avLst/>
          </a:prstGeom>
        </p:spPr>
      </p:pic>
      <p:pic>
        <p:nvPicPr>
          <p:cNvPr id="23" name="Picture 22" descr="A black and white logo">
            <a:extLst>
              <a:ext uri="{FF2B5EF4-FFF2-40B4-BE49-F238E27FC236}">
                <a16:creationId xmlns:a16="http://schemas.microsoft.com/office/drawing/2014/main" id="{3BE72345-6413-42F1-C075-4303CF69FD1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3271630" y="635464"/>
            <a:ext cx="4376848" cy="1759706"/>
          </a:xfrm>
          <a:prstGeom prst="rect">
            <a:avLst/>
          </a:prstGeom>
        </p:spPr>
      </p:pic>
    </p:spTree>
    <p:extLst>
      <p:ext uri="{BB962C8B-B14F-4D97-AF65-F5344CB8AC3E}">
        <p14:creationId xmlns:p14="http://schemas.microsoft.com/office/powerpoint/2010/main" val="609333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7" name="Freeform 7"/>
          <p:cNvSpPr/>
          <p:nvPr/>
        </p:nvSpPr>
        <p:spPr>
          <a:xfrm>
            <a:off x="10668000" y="1382671"/>
            <a:ext cx="3877761" cy="2999463"/>
          </a:xfrm>
          <a:custGeom>
            <a:avLst/>
            <a:gdLst/>
            <a:ahLst/>
            <a:cxnLst/>
            <a:rect l="l" t="t" r="r" b="b"/>
            <a:pathLst>
              <a:path w="3970690" h="2822800">
                <a:moveTo>
                  <a:pt x="0" y="0"/>
                </a:moveTo>
                <a:lnTo>
                  <a:pt x="3970690" y="0"/>
                </a:lnTo>
                <a:lnTo>
                  <a:pt x="3970690" y="2822800"/>
                </a:lnTo>
                <a:lnTo>
                  <a:pt x="0" y="2822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8"/>
          <p:cNvSpPr txBox="1"/>
          <p:nvPr/>
        </p:nvSpPr>
        <p:spPr>
          <a:xfrm>
            <a:off x="3713112" y="1617783"/>
            <a:ext cx="5787174" cy="2821350"/>
          </a:xfrm>
          <a:prstGeom prst="rect">
            <a:avLst/>
          </a:prstGeom>
        </p:spPr>
        <p:txBody>
          <a:bodyPr lIns="0" tIns="0" rIns="0" bIns="0" rtlCol="0" anchor="t">
            <a:spAutoFit/>
          </a:bodyPr>
          <a:lstStyle/>
          <a:p>
            <a:pPr marL="0" marR="0" lvl="0" indent="0" algn="ctr" defTabSz="914400" rtl="0" eaLnBrk="1" fontAlgn="auto" latinLnBrk="0" hangingPunct="1">
              <a:lnSpc>
                <a:spcPts val="24143"/>
              </a:lnSpc>
              <a:spcBef>
                <a:spcPct val="0"/>
              </a:spcBef>
              <a:spcAft>
                <a:spcPts val="0"/>
              </a:spcAft>
              <a:buClrTx/>
              <a:buSzTx/>
              <a:buFontTx/>
              <a:buNone/>
              <a:tabLst/>
              <a:defRPr/>
            </a:pPr>
            <a:r>
              <a:rPr kumimoji="0" lang="en-US" sz="17245" b="1" i="0" u="none" strike="noStrike" kern="1200" cap="none" spc="0" normalizeH="0" baseline="0" noProof="0" dirty="0">
                <a:ln>
                  <a:noFill/>
                </a:ln>
                <a:solidFill>
                  <a:srgbClr val="000000"/>
                </a:solidFill>
                <a:effectLst/>
                <a:uLnTx/>
                <a:uFillTx/>
                <a:latin typeface="Arial Bold"/>
                <a:ea typeface="Arial Bold"/>
                <a:cs typeface="Arial Bold"/>
                <a:sym typeface="Arial Bold"/>
              </a:rPr>
              <a:t>202</a:t>
            </a:r>
            <a:r>
              <a:rPr kumimoji="0" lang="en-US" sz="17245" b="1" i="0" u="none" strike="noStrike" kern="1200" cap="none" spc="0" normalizeH="0" baseline="30000" noProof="0" dirty="0">
                <a:ln>
                  <a:noFill/>
                </a:ln>
                <a:solidFill>
                  <a:srgbClr val="000000"/>
                </a:solidFill>
                <a:effectLst/>
                <a:uLnTx/>
                <a:uFillTx/>
                <a:latin typeface="Arial Bold"/>
                <a:ea typeface="Arial Bold"/>
                <a:cs typeface="Arial Bold"/>
                <a:sym typeface="Arial Bold"/>
              </a:rPr>
              <a:t>*</a:t>
            </a:r>
            <a:endParaRPr kumimoji="0" lang="en-US" sz="5400" b="1" i="0" u="none" strike="noStrike" kern="1200" cap="none" spc="0" baseline="30000" noProof="0" dirty="0">
              <a:ln>
                <a:noFill/>
              </a:ln>
              <a:solidFill>
                <a:srgbClr val="000000"/>
              </a:solidFill>
              <a:effectLst/>
              <a:uLnTx/>
              <a:uFillTx/>
              <a:latin typeface="Arial Bold"/>
              <a:ea typeface="Arial Bold"/>
              <a:cs typeface="Arial Bold"/>
              <a:sym typeface="Arial Bold"/>
            </a:endParaRPr>
          </a:p>
        </p:txBody>
      </p:sp>
      <p:sp>
        <p:nvSpPr>
          <p:cNvPr id="9" name="TextBox 9"/>
          <p:cNvSpPr txBox="1"/>
          <p:nvPr/>
        </p:nvSpPr>
        <p:spPr>
          <a:xfrm>
            <a:off x="3048000" y="4226501"/>
            <a:ext cx="12522591" cy="1428276"/>
          </a:xfrm>
          <a:prstGeom prst="rect">
            <a:avLst/>
          </a:prstGeom>
        </p:spPr>
        <p:txBody>
          <a:bodyPr wrap="square" lIns="0" tIns="0" rIns="0" bIns="0" rtlCol="0" anchor="t">
            <a:spAutoFit/>
          </a:bodyPr>
          <a:lstStyle/>
          <a:p>
            <a:pPr lvl="0">
              <a:lnSpc>
                <a:spcPts val="5973"/>
              </a:lnSpc>
              <a:defRPr/>
            </a:pPr>
            <a:endParaRPr lang="en-IE" dirty="0"/>
          </a:p>
          <a:p>
            <a:pPr lvl="0">
              <a:lnSpc>
                <a:spcPts val="5973"/>
              </a:lnSpc>
              <a:defRPr/>
            </a:pPr>
            <a:endParaRPr kumimoji="0" lang="en-US" sz="2800" b="1" i="0" u="none" strike="noStrike" kern="1200" cap="none" spc="0" normalizeH="0" baseline="0" noProof="0" dirty="0">
              <a:ln>
                <a:noFill/>
              </a:ln>
              <a:solidFill>
                <a:schemeClr val="bg1"/>
              </a:solidFill>
              <a:effectLst/>
              <a:uLnTx/>
              <a:uFillTx/>
              <a:latin typeface="Arial Bold"/>
              <a:ea typeface="Arial Bold"/>
              <a:cs typeface="Arial Bold"/>
              <a:sym typeface="Arial Bold"/>
            </a:endParaRPr>
          </a:p>
        </p:txBody>
      </p:sp>
      <p:grpSp>
        <p:nvGrpSpPr>
          <p:cNvPr id="12" name="Group 12"/>
          <p:cNvGrpSpPr/>
          <p:nvPr/>
        </p:nvGrpSpPr>
        <p:grpSpPr>
          <a:xfrm>
            <a:off x="196376" y="0"/>
            <a:ext cx="4725797" cy="3927980"/>
            <a:chOff x="0" y="0"/>
            <a:chExt cx="6301062" cy="5237307"/>
          </a:xfrm>
        </p:grpSpPr>
        <p:sp>
          <p:nvSpPr>
            <p:cNvPr id="13" name="TextBox 13"/>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Speak</a:t>
              </a:r>
            </a:p>
          </p:txBody>
        </p:sp>
        <p:sp>
          <p:nvSpPr>
            <p:cNvPr id="14" name="TextBox 14"/>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a:ln>
                    <a:noFill/>
                  </a:ln>
                  <a:solidFill>
                    <a:srgbClr val="FFFFFF">
                      <a:alpha val="95686"/>
                    </a:srgbClr>
                  </a:solidFill>
                  <a:effectLst/>
                  <a:uLnTx/>
                  <a:uFillTx/>
                  <a:latin typeface="Norwester"/>
                  <a:ea typeface="Norwester"/>
                  <a:cs typeface="Norwester"/>
                  <a:sym typeface="Norwester"/>
                </a:rPr>
                <a:t>Out</a:t>
              </a:r>
            </a:p>
          </p:txBody>
        </p:sp>
        <p:sp>
          <p:nvSpPr>
            <p:cNvPr id="15" name="Freeform 15"/>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4">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0" name="TextBox 16">
            <a:extLst>
              <a:ext uri="{FF2B5EF4-FFF2-40B4-BE49-F238E27FC236}">
                <a16:creationId xmlns:a16="http://schemas.microsoft.com/office/drawing/2014/main" id="{1A2924AD-E1AF-5EA5-5FE8-25516C12ACC4}"/>
              </a:ext>
            </a:extLst>
          </p:cNvPr>
          <p:cNvSpPr txBox="1"/>
          <p:nvPr/>
        </p:nvSpPr>
        <p:spPr>
          <a:xfrm>
            <a:off x="196376" y="9177050"/>
            <a:ext cx="6553200" cy="937244"/>
          </a:xfrm>
          <a:prstGeom prst="rect">
            <a:avLst/>
          </a:prstGeom>
        </p:spPr>
        <p:txBody>
          <a:bodyPr wrap="square" lIns="0" tIns="0" rIns="0" bIns="0" rtlCol="0" anchor="t">
            <a:spAutoFit/>
          </a:bodyPr>
          <a:lstStyle/>
          <a:p>
            <a:pPr marL="0" marR="0" lvl="0" indent="0" algn="ctr" defTabSz="914400" rtl="0" eaLnBrk="1" fontAlgn="auto" latinLnBrk="0" hangingPunct="1">
              <a:lnSpc>
                <a:spcPts val="8047"/>
              </a:lnSpc>
              <a:spcBef>
                <a:spcPct val="0"/>
              </a:spcBef>
              <a:spcAft>
                <a:spcPts val="0"/>
              </a:spcAft>
              <a:buClrTx/>
              <a:buSzTx/>
              <a:buFontTx/>
              <a:buNone/>
              <a:tabLst/>
              <a:defRPr/>
            </a:pPr>
            <a:r>
              <a:rPr kumimoji="0" lang="en-US" sz="5748" b="1" i="0" u="none" strike="noStrike" kern="1200" cap="none" spc="0" normalizeH="0" baseline="0" noProof="0" dirty="0">
                <a:ln>
                  <a:noFill/>
                </a:ln>
                <a:solidFill>
                  <a:srgbClr val="FFFFFF"/>
                </a:solidFill>
                <a:effectLst/>
                <a:uLnTx/>
                <a:uFillTx/>
                <a:latin typeface="Arial Bold"/>
                <a:ea typeface="Arial Bold"/>
                <a:cs typeface="Arial Bold"/>
                <a:sym typeface="Arial Bold"/>
              </a:rPr>
              <a:t>#YouAreNotAlone</a:t>
            </a:r>
          </a:p>
        </p:txBody>
      </p:sp>
      <p:sp>
        <p:nvSpPr>
          <p:cNvPr id="2" name="TextBox 1">
            <a:extLst>
              <a:ext uri="{FF2B5EF4-FFF2-40B4-BE49-F238E27FC236}">
                <a16:creationId xmlns:a16="http://schemas.microsoft.com/office/drawing/2014/main" id="{038C0857-B339-F21D-EE5C-1D6D9AC322D2}"/>
              </a:ext>
            </a:extLst>
          </p:cNvPr>
          <p:cNvSpPr txBox="1"/>
          <p:nvPr/>
        </p:nvSpPr>
        <p:spPr>
          <a:xfrm>
            <a:off x="1219200" y="4439133"/>
            <a:ext cx="13326562" cy="4370427"/>
          </a:xfrm>
          <a:prstGeom prst="rect">
            <a:avLst/>
          </a:prstGeom>
          <a:noFill/>
        </p:spPr>
        <p:txBody>
          <a:bodyPr wrap="square" rtlCol="0">
            <a:spAutoFit/>
          </a:bodyPr>
          <a:lstStyle/>
          <a:p>
            <a:r>
              <a:rPr lang="en-IE" sz="2800" b="1" dirty="0">
                <a:solidFill>
                  <a:schemeClr val="bg1"/>
                </a:solidFill>
                <a:latin typeface="Arial Bold" panose="020B0704020202020204" pitchFamily="34" charset="0"/>
                <a:cs typeface="Arial Bold" panose="020B0704020202020204" pitchFamily="34" charset="0"/>
              </a:rPr>
              <a:t>Between September 2022 and 31</a:t>
            </a:r>
            <a:r>
              <a:rPr lang="en-IE" sz="2800" b="1" baseline="30000" dirty="0">
                <a:solidFill>
                  <a:schemeClr val="bg1"/>
                </a:solidFill>
                <a:latin typeface="Arial Bold" panose="020B0704020202020204" pitchFamily="34" charset="0"/>
                <a:cs typeface="Arial Bold" panose="020B0704020202020204" pitchFamily="34" charset="0"/>
              </a:rPr>
              <a:t>st</a:t>
            </a:r>
            <a:r>
              <a:rPr lang="en-IE" sz="2800" b="1" dirty="0">
                <a:solidFill>
                  <a:schemeClr val="bg1"/>
                </a:solidFill>
                <a:latin typeface="Arial Bold" panose="020B0704020202020204" pitchFamily="34" charset="0"/>
                <a:cs typeface="Arial Bold" panose="020B0704020202020204" pitchFamily="34" charset="0"/>
              </a:rPr>
              <a:t> August  2024, 202 students from 16 Higher Education Institutions reported some form of sexual violence anonymously to Speak Out. This included sexual assault, sexual harassment, and rape.  </a:t>
            </a:r>
          </a:p>
          <a:p>
            <a:endParaRPr lang="en-IE" sz="2800" b="1" dirty="0">
              <a:solidFill>
                <a:schemeClr val="bg1"/>
              </a:solidFill>
              <a:latin typeface="Arial Bold" panose="020B0704020202020204" pitchFamily="34" charset="0"/>
              <a:cs typeface="Arial Bold" panose="020B0704020202020204" pitchFamily="34" charset="0"/>
            </a:endParaRPr>
          </a:p>
          <a:p>
            <a:r>
              <a:rPr lang="en-IE" sz="2800" b="1" dirty="0">
                <a:solidFill>
                  <a:schemeClr val="bg1"/>
                </a:solidFill>
                <a:latin typeface="Arial Bold" panose="020B0704020202020204" pitchFamily="34" charset="0"/>
                <a:cs typeface="Arial Bold" panose="020B0704020202020204" pitchFamily="34" charset="0"/>
              </a:rPr>
              <a:t>You can make a report through the TUS</a:t>
            </a:r>
            <a:r>
              <a:rPr lang="en-US" sz="2800" b="1" dirty="0">
                <a:solidFill>
                  <a:schemeClr val="bg1"/>
                </a:solidFill>
                <a:latin typeface="Arial Bold" panose="020B0704020202020204" pitchFamily="34" charset="0"/>
                <a:cs typeface="Arial Bold" panose="020B0704020202020204" pitchFamily="34" charset="0"/>
              </a:rPr>
              <a:t> Policy &amp; Procedure for Responding to Sexual Violence &amp; Sexual Harassment  </a:t>
            </a:r>
            <a:r>
              <a:rPr lang="en-IE" sz="2800" b="1" dirty="0">
                <a:solidFill>
                  <a:schemeClr val="bg1"/>
                </a:solidFill>
                <a:latin typeface="Arial Bold" panose="020B0704020202020204" pitchFamily="34" charset="0"/>
                <a:cs typeface="Arial Bold" panose="020B0704020202020204" pitchFamily="34" charset="0"/>
              </a:rPr>
              <a:t>by contacting svh@tus.ie</a:t>
            </a:r>
          </a:p>
          <a:p>
            <a:endParaRPr lang="en-IE" sz="2800" b="1" dirty="0">
              <a:solidFill>
                <a:schemeClr val="bg1"/>
              </a:solidFill>
              <a:latin typeface="Arial Bold" panose="020B0704020202020204" pitchFamily="34" charset="0"/>
              <a:cs typeface="Arial Bold" panose="020B0704020202020204" pitchFamily="34" charset="0"/>
            </a:endParaRPr>
          </a:p>
          <a:p>
            <a:r>
              <a:rPr lang="en-IE" sz="2800" b="1" dirty="0">
                <a:solidFill>
                  <a:schemeClr val="bg1"/>
                </a:solidFill>
                <a:latin typeface="Arial Bold" panose="020B0704020202020204" pitchFamily="34" charset="0"/>
                <a:cs typeface="Arial Bold" panose="020B0704020202020204" pitchFamily="34" charset="0"/>
              </a:rPr>
              <a:t>For support please visit www. tus.ie/esvh/support/</a:t>
            </a:r>
          </a:p>
          <a:p>
            <a:endParaRPr lang="en-IE" dirty="0"/>
          </a:p>
          <a:p>
            <a:endParaRPr lang="en-IE" dirty="0"/>
          </a:p>
          <a:p>
            <a:endParaRPr lang="en-IE" dirty="0"/>
          </a:p>
        </p:txBody>
      </p:sp>
      <p:sp>
        <p:nvSpPr>
          <p:cNvPr id="4" name="Freeform 23">
            <a:extLst>
              <a:ext uri="{FF2B5EF4-FFF2-40B4-BE49-F238E27FC236}">
                <a16:creationId xmlns:a16="http://schemas.microsoft.com/office/drawing/2014/main" id="{5008AEE1-2285-7AC3-4DA0-475D6D9487B6}"/>
              </a:ext>
            </a:extLst>
          </p:cNvPr>
          <p:cNvSpPr/>
          <p:nvPr/>
        </p:nvSpPr>
        <p:spPr>
          <a:xfrm>
            <a:off x="14973234" y="7173038"/>
            <a:ext cx="2830802" cy="2830802"/>
          </a:xfrm>
          <a:custGeom>
            <a:avLst/>
            <a:gdLst/>
            <a:ahLst/>
            <a:cxnLst/>
            <a:rect l="l" t="t" r="r" b="b"/>
            <a:pathLst>
              <a:path w="2830802" h="2830802">
                <a:moveTo>
                  <a:pt x="0" y="0"/>
                </a:moveTo>
                <a:lnTo>
                  <a:pt x="2830802" y="0"/>
                </a:lnTo>
                <a:lnTo>
                  <a:pt x="2830802" y="2830802"/>
                </a:lnTo>
                <a:lnTo>
                  <a:pt x="0" y="2830802"/>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TextBox 24">
            <a:extLst>
              <a:ext uri="{FF2B5EF4-FFF2-40B4-BE49-F238E27FC236}">
                <a16:creationId xmlns:a16="http://schemas.microsoft.com/office/drawing/2014/main" id="{BB41165F-7D58-9469-4C86-5F20E599F9A2}"/>
              </a:ext>
            </a:extLst>
          </p:cNvPr>
          <p:cNvSpPr txBox="1"/>
          <p:nvPr/>
        </p:nvSpPr>
        <p:spPr>
          <a:xfrm>
            <a:off x="15479773" y="7868578"/>
            <a:ext cx="1817724" cy="1826206"/>
          </a:xfrm>
          <a:prstGeom prst="rect">
            <a:avLst/>
          </a:prstGeom>
        </p:spPr>
        <p:txBody>
          <a:bodyPr lIns="0" tIns="0" rIns="0" bIns="0" rtlCol="0" anchor="t">
            <a:spAutoFit/>
          </a:bodyPr>
          <a:lstStyle/>
          <a:p>
            <a:pPr marL="0" marR="0" lvl="0" indent="0" algn="ctr" defTabSz="914400" rtl="0" eaLnBrk="1" fontAlgn="auto" latinLnBrk="0" hangingPunct="1">
              <a:lnSpc>
                <a:spcPts val="2865"/>
              </a:lnSpc>
              <a:spcBef>
                <a:spcPct val="0"/>
              </a:spcBef>
              <a:spcAft>
                <a:spcPts val="0"/>
              </a:spcAft>
              <a:buClrTx/>
              <a:buSzTx/>
              <a:buFontTx/>
              <a:buNone/>
              <a:tabLst/>
              <a:defRPr/>
            </a:pPr>
            <a:r>
              <a:rPr kumimoji="0" lang="en-US" sz="2046" b="0" i="0" u="none" strike="noStrike" kern="1200" cap="none" spc="0" normalizeH="0" baseline="0" noProof="0" dirty="0">
                <a:ln>
                  <a:noFill/>
                </a:ln>
                <a:solidFill>
                  <a:srgbClr val="FFFFFF"/>
                </a:solidFill>
                <a:effectLst/>
                <a:uLnTx/>
                <a:uFillTx/>
                <a:latin typeface="Arial Bold" panose="020B0704020202020204" pitchFamily="34" charset="0"/>
                <a:ea typeface="Norwester"/>
                <a:cs typeface="Arial Bold" panose="020B0704020202020204" pitchFamily="34" charset="0"/>
                <a:sym typeface="Norwester"/>
              </a:rPr>
              <a:t>INSERT HEI QR CODE TO SPEAKOUT WEBSITE HERE </a:t>
            </a:r>
          </a:p>
        </p:txBody>
      </p:sp>
      <p:pic>
        <p:nvPicPr>
          <p:cNvPr id="3" name="Picture 2">
            <a:extLst>
              <a:ext uri="{FF2B5EF4-FFF2-40B4-BE49-F238E27FC236}">
                <a16:creationId xmlns:a16="http://schemas.microsoft.com/office/drawing/2014/main" id="{D179B20B-D237-DBCF-8534-E4202CC50485}"/>
              </a:ext>
            </a:extLst>
          </p:cNvPr>
          <p:cNvPicPr>
            <a:picLocks noChangeAspect="1"/>
          </p:cNvPicPr>
          <p:nvPr/>
        </p:nvPicPr>
        <p:blipFill>
          <a:blip r:embed="rId7"/>
          <a:stretch>
            <a:fillRect/>
          </a:stretch>
        </p:blipFill>
        <p:spPr>
          <a:xfrm>
            <a:off x="15278972" y="7509062"/>
            <a:ext cx="2219325" cy="2219325"/>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EC1F2C64-E732-3DD8-9582-EC7927939F5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894813" y="592216"/>
            <a:ext cx="3707387" cy="14905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Freeform 2"/>
          <p:cNvSpPr/>
          <p:nvPr/>
        </p:nvSpPr>
        <p:spPr>
          <a:xfrm>
            <a:off x="21721" y="3190618"/>
            <a:ext cx="7823433" cy="4682948"/>
          </a:xfrm>
          <a:custGeom>
            <a:avLst/>
            <a:gdLst/>
            <a:ahLst/>
            <a:cxnLst/>
            <a:rect l="l" t="t" r="r" b="b"/>
            <a:pathLst>
              <a:path w="9541207" h="5271517">
                <a:moveTo>
                  <a:pt x="0" y="0"/>
                </a:moveTo>
                <a:lnTo>
                  <a:pt x="9541208" y="0"/>
                </a:lnTo>
                <a:lnTo>
                  <a:pt x="9541208" y="5271517"/>
                </a:lnTo>
                <a:lnTo>
                  <a:pt x="0" y="5271517"/>
                </a:lnTo>
                <a:lnTo>
                  <a:pt x="0" y="0"/>
                </a:lnTo>
                <a:close/>
              </a:path>
            </a:pathLst>
          </a:custGeom>
          <a:blipFill>
            <a:blip r:embed="rId2">
              <a:alphaModFix amt="24000"/>
              <a:extLst>
                <a:ext uri="{96DAC541-7B7A-43D3-8B79-37D633B846F1}">
                  <asvg:svgBlip xmlns:asvg="http://schemas.microsoft.com/office/drawing/2016/SVG/main"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extBox 3"/>
          <p:cNvSpPr txBox="1"/>
          <p:nvPr/>
        </p:nvSpPr>
        <p:spPr>
          <a:xfrm>
            <a:off x="639481" y="3681008"/>
            <a:ext cx="2006168" cy="1229311"/>
          </a:xfrm>
          <a:prstGeom prst="rect">
            <a:avLst/>
          </a:prstGeom>
        </p:spPr>
        <p:txBody>
          <a:bodyPr lIns="0" tIns="0" rIns="0" bIns="0" rtlCol="0" anchor="t">
            <a:spAutoFit/>
          </a:bodyPr>
          <a:lstStyle/>
          <a:p>
            <a:pPr marL="0" marR="0" lvl="0" indent="0" algn="ctr" defTabSz="914400" rtl="0" eaLnBrk="1" fontAlgn="auto" latinLnBrk="0" hangingPunct="1">
              <a:lnSpc>
                <a:spcPts val="10525"/>
              </a:lnSpc>
              <a:spcBef>
                <a:spcPct val="0"/>
              </a:spcBef>
              <a:spcAft>
                <a:spcPts val="0"/>
              </a:spcAft>
              <a:buClrTx/>
              <a:buSzTx/>
              <a:buFontTx/>
              <a:buNone/>
              <a:tabLst/>
              <a:defRPr/>
            </a:pPr>
            <a:r>
              <a:rPr kumimoji="0" lang="en-US" sz="7518"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56%</a:t>
            </a:r>
          </a:p>
        </p:txBody>
      </p:sp>
      <p:sp>
        <p:nvSpPr>
          <p:cNvPr id="4" name="TextBox 4"/>
          <p:cNvSpPr txBox="1"/>
          <p:nvPr/>
        </p:nvSpPr>
        <p:spPr>
          <a:xfrm>
            <a:off x="2645649" y="4144183"/>
            <a:ext cx="2692241" cy="445389"/>
          </a:xfrm>
          <a:prstGeom prst="rect">
            <a:avLst/>
          </a:prstGeom>
        </p:spPr>
        <p:txBody>
          <a:bodyPr lIns="0" tIns="0" rIns="0" bIns="0" rtlCol="0" anchor="t">
            <a:spAutoFit/>
          </a:bodyPr>
          <a:lstStyle/>
          <a:p>
            <a:pPr marL="0" marR="0" lvl="0" indent="0" algn="ctr" defTabSz="914400" rtl="0" eaLnBrk="1" fontAlgn="auto" latinLnBrk="0" hangingPunct="1">
              <a:lnSpc>
                <a:spcPts val="3696"/>
              </a:lnSpc>
              <a:spcBef>
                <a:spcPct val="0"/>
              </a:spcBef>
              <a:spcAft>
                <a:spcPts val="0"/>
              </a:spcAft>
              <a:buClrTx/>
              <a:buSzTx/>
              <a:buFontTx/>
              <a:buNone/>
              <a:tabLst/>
              <a:defRPr/>
            </a:pPr>
            <a:r>
              <a:rPr lang="en-US" sz="2600" b="1" dirty="0">
                <a:solidFill>
                  <a:srgbClr val="000000"/>
                </a:solidFill>
                <a:latin typeface="Arial Bold" panose="020B0704020202020204" pitchFamily="34" charset="0"/>
                <a:ea typeface="Canva Sans Bold"/>
                <a:cs typeface="Arial Bold" panose="020B0704020202020204" pitchFamily="34" charset="0"/>
                <a:sym typeface="Canva Sans Bold"/>
              </a:rPr>
              <a:t>o</a:t>
            </a:r>
            <a:r>
              <a:rPr kumimoji="0" lang="en-US" sz="2600"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f students and </a:t>
            </a:r>
          </a:p>
        </p:txBody>
      </p:sp>
      <p:sp>
        <p:nvSpPr>
          <p:cNvPr id="5" name="TextBox 5"/>
          <p:cNvSpPr txBox="1"/>
          <p:nvPr/>
        </p:nvSpPr>
        <p:spPr>
          <a:xfrm>
            <a:off x="5503371" y="3708002"/>
            <a:ext cx="1981438" cy="1229376"/>
          </a:xfrm>
          <a:prstGeom prst="rect">
            <a:avLst/>
          </a:prstGeom>
        </p:spPr>
        <p:txBody>
          <a:bodyPr lIns="0" tIns="0" rIns="0" bIns="0" rtlCol="0" anchor="t">
            <a:spAutoFit/>
          </a:bodyPr>
          <a:lstStyle/>
          <a:p>
            <a:pPr marL="0" marR="0" lvl="0" indent="0" algn="ctr" defTabSz="914400" rtl="0" eaLnBrk="1" fontAlgn="auto" latinLnBrk="0" hangingPunct="1">
              <a:lnSpc>
                <a:spcPts val="10527"/>
              </a:lnSpc>
              <a:spcBef>
                <a:spcPct val="0"/>
              </a:spcBef>
              <a:spcAft>
                <a:spcPts val="0"/>
              </a:spcAft>
              <a:buClrTx/>
              <a:buSzTx/>
              <a:buFontTx/>
              <a:buNone/>
              <a:tabLst/>
              <a:defRPr/>
            </a:pPr>
            <a:r>
              <a:rPr kumimoji="0" lang="en-US" sz="7519"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44%</a:t>
            </a:r>
          </a:p>
        </p:txBody>
      </p:sp>
      <p:sp>
        <p:nvSpPr>
          <p:cNvPr id="6" name="TextBox 6"/>
          <p:cNvSpPr txBox="1"/>
          <p:nvPr/>
        </p:nvSpPr>
        <p:spPr>
          <a:xfrm>
            <a:off x="547011" y="4749081"/>
            <a:ext cx="6770636" cy="1861087"/>
          </a:xfrm>
          <a:prstGeom prst="rect">
            <a:avLst/>
          </a:prstGeom>
        </p:spPr>
        <p:txBody>
          <a:bodyPr wrap="square" lIns="0" tIns="0" rIns="0" bIns="0" rtlCol="0" anchor="t">
            <a:spAutoFit/>
          </a:bodyPr>
          <a:lstStyle/>
          <a:p>
            <a:pPr marL="0" marR="0" lvl="0" indent="0" algn="ctr" defTabSz="914400" rtl="0" eaLnBrk="1" fontAlgn="auto" latinLnBrk="0" hangingPunct="1">
              <a:lnSpc>
                <a:spcPts val="3695"/>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of staff reporting to Speak Out described the abuse that happened as related to one of the </a:t>
            </a:r>
          </a:p>
          <a:p>
            <a:pPr marL="0" marR="0" lvl="0" indent="0" algn="ctr" defTabSz="914400" rtl="0" eaLnBrk="1" fontAlgn="auto" latinLnBrk="0" hangingPunct="1">
              <a:lnSpc>
                <a:spcPts val="3695"/>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9 grounds of discrimination. *  </a:t>
            </a:r>
          </a:p>
        </p:txBody>
      </p:sp>
      <p:sp>
        <p:nvSpPr>
          <p:cNvPr id="7" name="TextBox 7"/>
          <p:cNvSpPr txBox="1"/>
          <p:nvPr/>
        </p:nvSpPr>
        <p:spPr>
          <a:xfrm>
            <a:off x="8138296" y="2980986"/>
            <a:ext cx="9326435" cy="5647380"/>
          </a:xfrm>
          <a:prstGeom prst="rect">
            <a:avLst/>
          </a:prstGeom>
          <a:solidFill>
            <a:schemeClr val="bg2">
              <a:lumMod val="50000"/>
            </a:schemeClr>
          </a:solidFill>
        </p:spPr>
        <p:txBody>
          <a:bodyPr wrap="square" lIns="0" tIns="0" rIns="0" bIns="0" rtlCol="0" anchor="t">
            <a:spAutoFit/>
          </a:bodyPr>
          <a:lstStyle/>
          <a:p>
            <a:pPr marL="0" marR="0" lvl="0" indent="0" algn="ctr" defTabSz="914400" rtl="0" eaLnBrk="1" fontAlgn="auto" latinLnBrk="0" hangingPunct="1">
              <a:lnSpc>
                <a:spcPts val="5599"/>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TUS EDI Office works to create an Equitable, Diverse, and Inclusive environment for all our community. Speak Out can guide you to support available within TUS and within the wider community if you have been subjected to any form of negative behaviour.</a:t>
            </a:r>
          </a:p>
          <a:p>
            <a:pPr marL="0" marR="0" lvl="0" indent="0" algn="ctr" defTabSz="914400" rtl="0" eaLnBrk="1" fontAlgn="auto" latinLnBrk="0" hangingPunct="1">
              <a:lnSpc>
                <a:spcPts val="5599"/>
              </a:lnSpc>
              <a:spcBef>
                <a:spcPct val="0"/>
              </a:spcBef>
              <a:spcAft>
                <a:spcPts val="0"/>
              </a:spcAft>
              <a:buClrTx/>
              <a:buSzTx/>
              <a:buFontTx/>
              <a:buNone/>
              <a:tabLst/>
              <a:defRPr/>
            </a:pPr>
            <a:endParaRPr lang="en-US" sz="2800" b="1" dirty="0">
              <a:solidFill>
                <a:srgbClr val="000000"/>
              </a:solidFill>
              <a:latin typeface="Arial Bold" panose="020B0704020202020204" pitchFamily="34" charset="0"/>
              <a:ea typeface="Canva Sans Bold"/>
              <a:cs typeface="Arial Bold" panose="020B0704020202020204" pitchFamily="34" charset="0"/>
              <a:sym typeface="Canva Sans Bold"/>
            </a:endParaRPr>
          </a:p>
          <a:p>
            <a:pPr algn="ctr">
              <a:lnSpc>
                <a:spcPts val="5599"/>
              </a:lnSpc>
              <a:spcBef>
                <a:spcPct val="0"/>
              </a:spcBef>
              <a:defRPr/>
            </a:pPr>
            <a:r>
              <a:rPr lang="en-IE" sz="2400" dirty="0"/>
              <a:t>*Data from 16 HEIs during the period 1 September 2022 - 31 August 2024</a:t>
            </a:r>
            <a:r>
              <a:rPr lang="en-US" sz="2400" b="1" dirty="0">
                <a:latin typeface="Arial Bold"/>
                <a:ea typeface="Arial Bold"/>
                <a:cs typeface="Arial Bold"/>
                <a:sym typeface="Arial Bold"/>
              </a:rPr>
              <a:t> </a:t>
            </a:r>
          </a:p>
          <a:p>
            <a:pPr marL="0" marR="0" lvl="0" indent="0" algn="ctr" defTabSz="914400" rtl="0" eaLnBrk="1" fontAlgn="auto" latinLnBrk="0" hangingPunct="1">
              <a:lnSpc>
                <a:spcPts val="5599"/>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Bold" panose="020B0704020202020204" pitchFamily="34" charset="0"/>
                <a:ea typeface="Canva Sans Bold"/>
                <a:cs typeface="Arial Bold" panose="020B0704020202020204" pitchFamily="34" charset="0"/>
                <a:sym typeface="Canva Sans Bold"/>
              </a:rPr>
              <a:t> </a:t>
            </a:r>
          </a:p>
        </p:txBody>
      </p:sp>
      <p:sp>
        <p:nvSpPr>
          <p:cNvPr id="13" name="Freeform 3">
            <a:extLst>
              <a:ext uri="{FF2B5EF4-FFF2-40B4-BE49-F238E27FC236}">
                <a16:creationId xmlns:a16="http://schemas.microsoft.com/office/drawing/2014/main" id="{3B55F6F0-776A-65BD-9FE6-C1C4CCA74A76}"/>
              </a:ext>
            </a:extLst>
          </p:cNvPr>
          <p:cNvSpPr/>
          <p:nvPr/>
        </p:nvSpPr>
        <p:spPr>
          <a:xfrm rot="8100000">
            <a:off x="704187" y="8406934"/>
            <a:ext cx="1777852" cy="1702731"/>
          </a:xfrm>
          <a:custGeom>
            <a:avLst/>
            <a:gdLst/>
            <a:ahLst/>
            <a:cxnLst/>
            <a:rect l="l" t="t" r="r" b="b"/>
            <a:pathLst>
              <a:path w="1777852" h="1702731">
                <a:moveTo>
                  <a:pt x="0" y="0"/>
                </a:moveTo>
                <a:lnTo>
                  <a:pt x="1777852" y="0"/>
                </a:lnTo>
                <a:lnTo>
                  <a:pt x="1777852" y="1702732"/>
                </a:lnTo>
                <a:lnTo>
                  <a:pt x="0" y="170273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5">
            <a:extLst>
              <a:ext uri="{FF2B5EF4-FFF2-40B4-BE49-F238E27FC236}">
                <a16:creationId xmlns:a16="http://schemas.microsoft.com/office/drawing/2014/main" id="{54B230DF-6815-7238-6142-534068C621E0}"/>
              </a:ext>
            </a:extLst>
          </p:cNvPr>
          <p:cNvSpPr txBox="1"/>
          <p:nvPr/>
        </p:nvSpPr>
        <p:spPr>
          <a:xfrm>
            <a:off x="2252943" y="8815029"/>
            <a:ext cx="4737394" cy="732380"/>
          </a:xfrm>
          <a:prstGeom prst="rect">
            <a:avLst/>
          </a:prstGeom>
        </p:spPr>
        <p:txBody>
          <a:bodyPr wrap="square" lIns="0" tIns="0" rIns="0" bIns="0" rtlCol="0" anchor="t">
            <a:spAutoFit/>
          </a:bodyPr>
          <a:lstStyle/>
          <a:p>
            <a:pPr marL="0" marR="0" lvl="0" indent="0" algn="ctr" defTabSz="914400" rtl="0" eaLnBrk="1" fontAlgn="auto" latinLnBrk="0" hangingPunct="1">
              <a:lnSpc>
                <a:spcPts val="6419"/>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Bold"/>
                <a:ea typeface="Arial Bold"/>
                <a:cs typeface="Arial Bold"/>
                <a:sym typeface="Arial Bold"/>
              </a:rPr>
              <a:t>For more info</a:t>
            </a:r>
          </a:p>
        </p:txBody>
      </p:sp>
      <p:grpSp>
        <p:nvGrpSpPr>
          <p:cNvPr id="16" name="Group 6">
            <a:extLst>
              <a:ext uri="{FF2B5EF4-FFF2-40B4-BE49-F238E27FC236}">
                <a16:creationId xmlns:a16="http://schemas.microsoft.com/office/drawing/2014/main" id="{A14F8BFE-18BE-B5D2-9983-1DA8A6237BEB}"/>
              </a:ext>
            </a:extLst>
          </p:cNvPr>
          <p:cNvGrpSpPr/>
          <p:nvPr/>
        </p:nvGrpSpPr>
        <p:grpSpPr>
          <a:xfrm>
            <a:off x="196376" y="0"/>
            <a:ext cx="4725797" cy="3927980"/>
            <a:chOff x="0" y="0"/>
            <a:chExt cx="6301062" cy="5237307"/>
          </a:xfrm>
        </p:grpSpPr>
        <p:sp>
          <p:nvSpPr>
            <p:cNvPr id="17" name="TextBox 7">
              <a:extLst>
                <a:ext uri="{FF2B5EF4-FFF2-40B4-BE49-F238E27FC236}">
                  <a16:creationId xmlns:a16="http://schemas.microsoft.com/office/drawing/2014/main" id="{B3CB84A6-926A-BC43-0C32-C1D2D181878F}"/>
                </a:ext>
              </a:extLst>
            </p:cNvPr>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a:ln>
                    <a:noFill/>
                  </a:ln>
                  <a:solidFill>
                    <a:srgbClr val="FFFFFF">
                      <a:alpha val="95686"/>
                    </a:srgbClr>
                  </a:solidFill>
                  <a:effectLst/>
                  <a:uLnTx/>
                  <a:uFillTx/>
                  <a:latin typeface="Norwester"/>
                  <a:ea typeface="Norwester"/>
                  <a:cs typeface="Norwester"/>
                  <a:sym typeface="Norwester"/>
                </a:rPr>
                <a:t>Speak</a:t>
              </a:r>
            </a:p>
          </p:txBody>
        </p:sp>
        <p:sp>
          <p:nvSpPr>
            <p:cNvPr id="18" name="TextBox 8">
              <a:extLst>
                <a:ext uri="{FF2B5EF4-FFF2-40B4-BE49-F238E27FC236}">
                  <a16:creationId xmlns:a16="http://schemas.microsoft.com/office/drawing/2014/main" id="{689D40D7-6BE6-3936-C45B-B9AF79F15EF9}"/>
                </a:ext>
              </a:extLst>
            </p:cNvPr>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Out</a:t>
              </a:r>
            </a:p>
          </p:txBody>
        </p:sp>
        <p:sp>
          <p:nvSpPr>
            <p:cNvPr id="19" name="Freeform 9">
              <a:extLst>
                <a:ext uri="{FF2B5EF4-FFF2-40B4-BE49-F238E27FC236}">
                  <a16:creationId xmlns:a16="http://schemas.microsoft.com/office/drawing/2014/main" id="{45908400-7422-4D61-7372-81F39391CB6F}"/>
                </a:ext>
              </a:extLst>
            </p:cNvPr>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6">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0" name="TextBox 16">
            <a:extLst>
              <a:ext uri="{FF2B5EF4-FFF2-40B4-BE49-F238E27FC236}">
                <a16:creationId xmlns:a16="http://schemas.microsoft.com/office/drawing/2014/main" id="{65401056-79CF-CCAF-3CED-8E4562E4E764}"/>
              </a:ext>
            </a:extLst>
          </p:cNvPr>
          <p:cNvSpPr txBox="1"/>
          <p:nvPr/>
        </p:nvSpPr>
        <p:spPr>
          <a:xfrm>
            <a:off x="2458271" y="9383165"/>
            <a:ext cx="6215151" cy="690445"/>
          </a:xfrm>
          <a:prstGeom prst="rect">
            <a:avLst/>
          </a:prstGeom>
        </p:spPr>
        <p:txBody>
          <a:bodyPr wrap="square" lIns="0" tIns="0" rIns="0" bIns="0" rtlCol="0" anchor="t">
            <a:spAutoFit/>
          </a:bodyPr>
          <a:lstStyle/>
          <a:p>
            <a:pPr lvl="0" algn="ctr">
              <a:lnSpc>
                <a:spcPts val="5666"/>
              </a:lnSpc>
              <a:spcBef>
                <a:spcPct val="0"/>
              </a:spcBef>
              <a:defRPr/>
            </a:pPr>
            <a:r>
              <a:rPr lang="en-US" sz="4000" b="1" dirty="0">
                <a:solidFill>
                  <a:srgbClr val="FFFFFF"/>
                </a:solidFill>
                <a:latin typeface="Arial Bold"/>
                <a:ea typeface="Arial Bold"/>
                <a:cs typeface="Arial Bold"/>
                <a:sym typeface="Arial Bold"/>
              </a:rPr>
              <a:t>www. tus.speakout.ie</a:t>
            </a:r>
          </a:p>
        </p:txBody>
      </p:sp>
      <p:pic>
        <p:nvPicPr>
          <p:cNvPr id="8" name="Picture 7" descr="A black and white logo">
            <a:extLst>
              <a:ext uri="{FF2B5EF4-FFF2-40B4-BE49-F238E27FC236}">
                <a16:creationId xmlns:a16="http://schemas.microsoft.com/office/drawing/2014/main" id="{9DE6A0DD-D017-8340-ED1A-218EC62893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20650" y="542997"/>
            <a:ext cx="4376848" cy="175970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Freeform 3"/>
          <p:cNvSpPr/>
          <p:nvPr/>
        </p:nvSpPr>
        <p:spPr>
          <a:xfrm>
            <a:off x="-73669" y="4504853"/>
            <a:ext cx="9231572" cy="3920111"/>
          </a:xfrm>
          <a:custGeom>
            <a:avLst/>
            <a:gdLst/>
            <a:ahLst/>
            <a:cxnLst/>
            <a:rect l="l" t="t" r="r" b="b"/>
            <a:pathLst>
              <a:path w="8756803" h="3382315">
                <a:moveTo>
                  <a:pt x="0" y="0"/>
                </a:moveTo>
                <a:lnTo>
                  <a:pt x="8756803" y="0"/>
                </a:lnTo>
                <a:lnTo>
                  <a:pt x="8756803" y="3382315"/>
                </a:lnTo>
                <a:lnTo>
                  <a:pt x="0" y="3382315"/>
                </a:lnTo>
                <a:lnTo>
                  <a:pt x="0" y="0"/>
                </a:lnTo>
                <a:close/>
              </a:path>
            </a:pathLst>
          </a:custGeom>
          <a:blipFill>
            <a:blip r:embed="rId2">
              <a:alphaModFix amt="18000"/>
              <a:extLst>
                <a:ext uri="{96DAC541-7B7A-43D3-8B79-37D633B846F1}">
                  <asvg:svgBlip xmlns:asvg="http://schemas.microsoft.com/office/drawing/2016/SVG/main" r:embed="rId3"/>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Freeform 5"/>
          <p:cNvSpPr/>
          <p:nvPr/>
        </p:nvSpPr>
        <p:spPr>
          <a:xfrm>
            <a:off x="9157903" y="4380945"/>
            <a:ext cx="9130096" cy="4044019"/>
          </a:xfrm>
          <a:custGeom>
            <a:avLst/>
            <a:gdLst/>
            <a:ahLst/>
            <a:cxnLst/>
            <a:rect l="l" t="t" r="r" b="b"/>
            <a:pathLst>
              <a:path w="8013396" h="3095174">
                <a:moveTo>
                  <a:pt x="0" y="0"/>
                </a:moveTo>
                <a:lnTo>
                  <a:pt x="8013396" y="0"/>
                </a:lnTo>
                <a:lnTo>
                  <a:pt x="8013396" y="3095174"/>
                </a:lnTo>
                <a:lnTo>
                  <a:pt x="0" y="3095174"/>
                </a:lnTo>
                <a:lnTo>
                  <a:pt x="0" y="0"/>
                </a:lnTo>
                <a:close/>
              </a:path>
            </a:pathLst>
          </a:custGeom>
          <a:blipFill>
            <a:blip r:embed="rId2">
              <a:alphaModFix amt="18000"/>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6" name="Group 6"/>
          <p:cNvGrpSpPr/>
          <p:nvPr/>
        </p:nvGrpSpPr>
        <p:grpSpPr>
          <a:xfrm>
            <a:off x="196376" y="0"/>
            <a:ext cx="4725797" cy="3927980"/>
            <a:chOff x="0" y="0"/>
            <a:chExt cx="6301062" cy="5237307"/>
          </a:xfrm>
        </p:grpSpPr>
        <p:sp>
          <p:nvSpPr>
            <p:cNvPr id="7" name="TextBox 7"/>
            <p:cNvSpPr txBox="1"/>
            <p:nvPr/>
          </p:nvSpPr>
          <p:spPr>
            <a:xfrm>
              <a:off x="0" y="-238125"/>
              <a:ext cx="5663557" cy="2653099"/>
            </a:xfrm>
            <a:prstGeom prst="rect">
              <a:avLst/>
            </a:prstGeom>
          </p:spPr>
          <p:txBody>
            <a:bodyPr lIns="0" tIns="0" rIns="0" bIns="0" rtlCol="0" anchor="t">
              <a:spAutoFit/>
            </a:bodyPr>
            <a:lstStyle/>
            <a:p>
              <a:pPr marL="0" marR="0" lvl="0" indent="0" algn="l" defTabSz="914400" rtl="0" eaLnBrk="1" fontAlgn="auto" latinLnBrk="0" hangingPunct="1">
                <a:lnSpc>
                  <a:spcPts val="16749"/>
                </a:lnSpc>
                <a:spcBef>
                  <a:spcPts val="0"/>
                </a:spcBef>
                <a:spcAft>
                  <a:spcPts val="0"/>
                </a:spcAft>
                <a:buClrTx/>
                <a:buSzTx/>
                <a:buFontTx/>
                <a:buNone/>
                <a:tabLst/>
                <a:defRPr/>
              </a:pPr>
              <a:r>
                <a:rPr kumimoji="0" lang="en-US" sz="11963" b="0" i="0" u="none" strike="noStrike" kern="1200" cap="none" spc="0" normalizeH="0" baseline="0" noProof="0">
                  <a:ln>
                    <a:noFill/>
                  </a:ln>
                  <a:solidFill>
                    <a:srgbClr val="FFFFFF">
                      <a:alpha val="95686"/>
                    </a:srgbClr>
                  </a:solidFill>
                  <a:effectLst/>
                  <a:uLnTx/>
                  <a:uFillTx/>
                  <a:latin typeface="Norwester"/>
                  <a:ea typeface="Norwester"/>
                  <a:cs typeface="Norwester"/>
                  <a:sym typeface="Norwester"/>
                </a:rPr>
                <a:t>Speak</a:t>
              </a:r>
            </a:p>
          </p:txBody>
        </p:sp>
        <p:sp>
          <p:nvSpPr>
            <p:cNvPr id="8" name="TextBox 8"/>
            <p:cNvSpPr txBox="1"/>
            <p:nvPr/>
          </p:nvSpPr>
          <p:spPr>
            <a:xfrm>
              <a:off x="0" y="1601059"/>
              <a:ext cx="3630040" cy="2567377"/>
            </a:xfrm>
            <a:prstGeom prst="rect">
              <a:avLst/>
            </a:prstGeom>
          </p:spPr>
          <p:txBody>
            <a:bodyPr lIns="0" tIns="0" rIns="0" bIns="0" rtlCol="0" anchor="t">
              <a:spAutoFit/>
            </a:bodyPr>
            <a:lstStyle/>
            <a:p>
              <a:pPr marL="0" marR="0" lvl="0" indent="0" algn="l" defTabSz="914400" rtl="0" eaLnBrk="1" fontAlgn="auto" latinLnBrk="0" hangingPunct="1">
                <a:lnSpc>
                  <a:spcPts val="16272"/>
                </a:lnSpc>
                <a:spcBef>
                  <a:spcPts val="0"/>
                </a:spcBef>
                <a:spcAft>
                  <a:spcPts val="0"/>
                </a:spcAft>
                <a:buClrTx/>
                <a:buSzTx/>
                <a:buFontTx/>
                <a:buNone/>
                <a:tabLst/>
                <a:defRPr/>
              </a:pPr>
              <a:r>
                <a:rPr kumimoji="0" lang="en-US" sz="11623" b="0" i="0" u="none" strike="noStrike" kern="1200" cap="none" spc="0" normalizeH="0" baseline="0" noProof="0" dirty="0">
                  <a:ln>
                    <a:noFill/>
                  </a:ln>
                  <a:solidFill>
                    <a:srgbClr val="FFFFFF">
                      <a:alpha val="95686"/>
                    </a:srgbClr>
                  </a:solidFill>
                  <a:effectLst/>
                  <a:uLnTx/>
                  <a:uFillTx/>
                  <a:latin typeface="Norwester"/>
                  <a:ea typeface="Norwester"/>
                  <a:cs typeface="Norwester"/>
                  <a:sym typeface="Norwester"/>
                </a:rPr>
                <a:t>Out</a:t>
              </a:r>
            </a:p>
          </p:txBody>
        </p:sp>
        <p:sp>
          <p:nvSpPr>
            <p:cNvPr id="9" name="Freeform 9"/>
            <p:cNvSpPr/>
            <p:nvPr/>
          </p:nvSpPr>
          <p:spPr>
            <a:xfrm rot="1265341" flipH="1">
              <a:off x="2323085" y="1259330"/>
              <a:ext cx="3469911" cy="3469911"/>
            </a:xfrm>
            <a:custGeom>
              <a:avLst/>
              <a:gdLst/>
              <a:ahLst/>
              <a:cxnLst/>
              <a:rect l="l" t="t" r="r" b="b"/>
              <a:pathLst>
                <a:path w="3469911" h="3469911">
                  <a:moveTo>
                    <a:pt x="3469912" y="0"/>
                  </a:moveTo>
                  <a:lnTo>
                    <a:pt x="0" y="0"/>
                  </a:lnTo>
                  <a:lnTo>
                    <a:pt x="0" y="3469911"/>
                  </a:lnTo>
                  <a:lnTo>
                    <a:pt x="3469912" y="3469911"/>
                  </a:lnTo>
                  <a:lnTo>
                    <a:pt x="3469912" y="0"/>
                  </a:lnTo>
                  <a:close/>
                </a:path>
              </a:pathLst>
            </a:custGeom>
            <a:blipFill>
              <a:blip r:embed="rId5">
                <a:alphaModFix amt="96000"/>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12" name="TextBox 12"/>
          <p:cNvSpPr txBox="1"/>
          <p:nvPr/>
        </p:nvSpPr>
        <p:spPr>
          <a:xfrm>
            <a:off x="-73669" y="9194703"/>
            <a:ext cx="6821701" cy="937244"/>
          </a:xfrm>
          <a:prstGeom prst="rect">
            <a:avLst/>
          </a:prstGeom>
        </p:spPr>
        <p:txBody>
          <a:bodyPr wrap="square" lIns="0" tIns="0" rIns="0" bIns="0" rtlCol="0" anchor="t">
            <a:spAutoFit/>
          </a:bodyPr>
          <a:lstStyle/>
          <a:p>
            <a:pPr marL="0" marR="0" lvl="0" indent="0" algn="ctr" defTabSz="914400" rtl="0" eaLnBrk="1" fontAlgn="auto" latinLnBrk="0" hangingPunct="1">
              <a:lnSpc>
                <a:spcPts val="8047"/>
              </a:lnSpc>
              <a:spcBef>
                <a:spcPct val="0"/>
              </a:spcBef>
              <a:spcAft>
                <a:spcPts val="0"/>
              </a:spcAft>
              <a:buClrTx/>
              <a:buSzTx/>
              <a:buFontTx/>
              <a:buNone/>
              <a:tabLst/>
              <a:defRPr/>
            </a:pPr>
            <a:r>
              <a:rPr kumimoji="0" lang="en-US" sz="5748" b="1" i="0" u="none" strike="noStrike" kern="1200" cap="none" spc="0" normalizeH="0" baseline="0" noProof="0" dirty="0">
                <a:ln>
                  <a:noFill/>
                </a:ln>
                <a:solidFill>
                  <a:srgbClr val="FFFFFF"/>
                </a:solidFill>
                <a:effectLst/>
                <a:uLnTx/>
                <a:uFillTx/>
                <a:latin typeface="Arial Bold"/>
                <a:ea typeface="Arial Bold"/>
                <a:cs typeface="Arial Bold"/>
                <a:sym typeface="Arial Bold"/>
              </a:rPr>
              <a:t>#YouAreNotAlone</a:t>
            </a:r>
          </a:p>
        </p:txBody>
      </p:sp>
      <p:sp>
        <p:nvSpPr>
          <p:cNvPr id="2" name="TextBox 1">
            <a:extLst>
              <a:ext uri="{FF2B5EF4-FFF2-40B4-BE49-F238E27FC236}">
                <a16:creationId xmlns:a16="http://schemas.microsoft.com/office/drawing/2014/main" id="{7DDA08D1-74BF-D027-CE93-6A4F788AEDED}"/>
              </a:ext>
            </a:extLst>
          </p:cNvPr>
          <p:cNvSpPr txBox="1"/>
          <p:nvPr/>
        </p:nvSpPr>
        <p:spPr>
          <a:xfrm>
            <a:off x="196376" y="4778588"/>
            <a:ext cx="15441361" cy="3970318"/>
          </a:xfrm>
          <a:prstGeom prst="rect">
            <a:avLst/>
          </a:prstGeom>
          <a:noFill/>
        </p:spPr>
        <p:txBody>
          <a:bodyPr wrap="square" rtlCol="0">
            <a:spAutoFit/>
          </a:bodyPr>
          <a:lstStyle/>
          <a:p>
            <a:r>
              <a:rPr lang="en-IE" sz="3600" b="1" dirty="0">
                <a:latin typeface="Arial Bold" panose="020B0704020202020204" pitchFamily="34" charset="0"/>
                <a:cs typeface="Arial Bold" panose="020B0704020202020204" pitchFamily="34" charset="0"/>
              </a:rPr>
              <a:t>What is a good response if someone discloses abuse to you?</a:t>
            </a:r>
          </a:p>
          <a:p>
            <a:endParaRPr lang="en-IE" sz="3600" b="1" dirty="0">
              <a:latin typeface="Arial" panose="020B0604020202020204" pitchFamily="34" charset="0"/>
              <a:cs typeface="Arial" panose="020B0604020202020204" pitchFamily="34" charset="0"/>
            </a:endParaRPr>
          </a:p>
          <a:p>
            <a:r>
              <a:rPr lang="en-IE" sz="3600" b="1" dirty="0">
                <a:solidFill>
                  <a:schemeClr val="bg1"/>
                </a:solidFill>
                <a:latin typeface="Arial Bold" panose="020B0704020202020204" pitchFamily="34" charset="0"/>
                <a:cs typeface="Arial Bold" panose="020B0704020202020204" pitchFamily="34" charset="0"/>
              </a:rPr>
              <a:t>Listen </a:t>
            </a:r>
            <a:r>
              <a:rPr lang="en-IE" sz="3600" b="1" dirty="0">
                <a:latin typeface="Arial Bold" panose="020B0704020202020204" pitchFamily="34" charset="0"/>
                <a:cs typeface="Arial Bold" panose="020B0704020202020204" pitchFamily="34" charset="0"/>
              </a:rPr>
              <a:t>to the person</a:t>
            </a:r>
          </a:p>
          <a:p>
            <a:r>
              <a:rPr lang="en-IE" sz="3600" b="1" dirty="0">
                <a:solidFill>
                  <a:schemeClr val="bg1"/>
                </a:solidFill>
                <a:latin typeface="Arial Bold" panose="020B0704020202020204" pitchFamily="34" charset="0"/>
                <a:cs typeface="Arial Bold" panose="020B0704020202020204" pitchFamily="34" charset="0"/>
              </a:rPr>
              <a:t>Believe</a:t>
            </a:r>
            <a:r>
              <a:rPr lang="en-IE" sz="3600" b="1" dirty="0">
                <a:latin typeface="Arial Bold" panose="020B0704020202020204" pitchFamily="34" charset="0"/>
                <a:cs typeface="Arial Bold" panose="020B0704020202020204" pitchFamily="34" charset="0"/>
              </a:rPr>
              <a:t> what they are telling you</a:t>
            </a:r>
          </a:p>
          <a:p>
            <a:r>
              <a:rPr lang="en-IE" sz="3600" b="1" dirty="0">
                <a:solidFill>
                  <a:schemeClr val="bg1"/>
                </a:solidFill>
                <a:latin typeface="Arial Bold" panose="020B0704020202020204" pitchFamily="34" charset="0"/>
                <a:cs typeface="Arial Bold" panose="020B0704020202020204" pitchFamily="34" charset="0"/>
              </a:rPr>
              <a:t>Acknowledge</a:t>
            </a:r>
            <a:r>
              <a:rPr lang="en-IE" sz="3600" b="1" dirty="0">
                <a:latin typeface="Arial Bold" panose="020B0704020202020204" pitchFamily="34" charset="0"/>
                <a:cs typeface="Arial Bold" panose="020B0704020202020204" pitchFamily="34" charset="0"/>
              </a:rPr>
              <a:t> their feelings</a:t>
            </a:r>
          </a:p>
          <a:p>
            <a:r>
              <a:rPr lang="en-IE" sz="3600" b="1" dirty="0">
                <a:solidFill>
                  <a:schemeClr val="bg1"/>
                </a:solidFill>
                <a:latin typeface="Arial Bold" panose="020B0704020202020204" pitchFamily="34" charset="0"/>
                <a:cs typeface="Arial Bold" panose="020B0704020202020204" pitchFamily="34" charset="0"/>
              </a:rPr>
              <a:t>Signpost </a:t>
            </a:r>
            <a:r>
              <a:rPr lang="en-IE" sz="3600" b="1" dirty="0">
                <a:latin typeface="Arial Bold" panose="020B0704020202020204" pitchFamily="34" charset="0"/>
                <a:cs typeface="Arial Bold" panose="020B0704020202020204" pitchFamily="34" charset="0"/>
              </a:rPr>
              <a:t>them to a professional support service </a:t>
            </a:r>
          </a:p>
          <a:p>
            <a:r>
              <a:rPr lang="en-IE" sz="3600" b="1" dirty="0">
                <a:solidFill>
                  <a:schemeClr val="bg1"/>
                </a:solidFill>
                <a:latin typeface="Arial Bold" panose="020B0704020202020204" pitchFamily="34" charset="0"/>
                <a:cs typeface="Arial Bold" panose="020B0704020202020204" pitchFamily="34" charset="0"/>
              </a:rPr>
              <a:t>Get support </a:t>
            </a:r>
            <a:r>
              <a:rPr lang="en-IE" sz="3600" b="1" dirty="0">
                <a:latin typeface="Arial Bold" panose="020B0704020202020204" pitchFamily="34" charset="0"/>
                <a:cs typeface="Arial Bold" panose="020B0704020202020204" pitchFamily="34" charset="0"/>
              </a:rPr>
              <a:t>for yourself after a disclosure </a:t>
            </a:r>
          </a:p>
        </p:txBody>
      </p:sp>
      <p:sp>
        <p:nvSpPr>
          <p:cNvPr id="10" name="TextBox 9">
            <a:extLst>
              <a:ext uri="{FF2B5EF4-FFF2-40B4-BE49-F238E27FC236}">
                <a16:creationId xmlns:a16="http://schemas.microsoft.com/office/drawing/2014/main" id="{85FA09DD-2B4C-8F05-F554-C3F407447819}"/>
              </a:ext>
            </a:extLst>
          </p:cNvPr>
          <p:cNvSpPr txBox="1"/>
          <p:nvPr/>
        </p:nvSpPr>
        <p:spPr>
          <a:xfrm>
            <a:off x="227971" y="3405231"/>
            <a:ext cx="16459200" cy="1200329"/>
          </a:xfrm>
          <a:prstGeom prst="rect">
            <a:avLst/>
          </a:prstGeom>
          <a:noFill/>
        </p:spPr>
        <p:txBody>
          <a:bodyPr wrap="square" lIns="91440" tIns="45720" rIns="91440" bIns="45720" rtlCol="0" anchor="t">
            <a:spAutoFit/>
          </a:bodyPr>
          <a:lstStyle/>
          <a:p>
            <a:r>
              <a:rPr lang="en-IE" sz="3600" dirty="0">
                <a:latin typeface="Arial Bold" panose="020B0704020202020204" pitchFamily="34" charset="0"/>
                <a:cs typeface="Arial Bold" panose="020B0704020202020204" pitchFamily="34" charset="0"/>
              </a:rPr>
              <a:t>Most People reporting Speak Out who told someone else about the abuse that happened disclosed to a friend or family member.</a:t>
            </a:r>
          </a:p>
        </p:txBody>
      </p:sp>
      <p:sp>
        <p:nvSpPr>
          <p:cNvPr id="11" name="Freeform 23">
            <a:extLst>
              <a:ext uri="{FF2B5EF4-FFF2-40B4-BE49-F238E27FC236}">
                <a16:creationId xmlns:a16="http://schemas.microsoft.com/office/drawing/2014/main" id="{B6AC9A7B-0631-B717-2A6A-87CADC051582}"/>
              </a:ext>
            </a:extLst>
          </p:cNvPr>
          <p:cNvSpPr/>
          <p:nvPr/>
        </p:nvSpPr>
        <p:spPr>
          <a:xfrm>
            <a:off x="14973234" y="7173038"/>
            <a:ext cx="2830802" cy="2830802"/>
          </a:xfrm>
          <a:custGeom>
            <a:avLst/>
            <a:gdLst/>
            <a:ahLst/>
            <a:cxnLst/>
            <a:rect l="l" t="t" r="r" b="b"/>
            <a:pathLst>
              <a:path w="2830802" h="2830802">
                <a:moveTo>
                  <a:pt x="0" y="0"/>
                </a:moveTo>
                <a:lnTo>
                  <a:pt x="2830802" y="0"/>
                </a:lnTo>
                <a:lnTo>
                  <a:pt x="2830802" y="2830802"/>
                </a:lnTo>
                <a:lnTo>
                  <a:pt x="0" y="283080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TextBox 24">
            <a:extLst>
              <a:ext uri="{FF2B5EF4-FFF2-40B4-BE49-F238E27FC236}">
                <a16:creationId xmlns:a16="http://schemas.microsoft.com/office/drawing/2014/main" id="{34FE7431-708A-8F07-4D3A-24FEB663CBAC}"/>
              </a:ext>
            </a:extLst>
          </p:cNvPr>
          <p:cNvSpPr txBox="1"/>
          <p:nvPr/>
        </p:nvSpPr>
        <p:spPr>
          <a:xfrm>
            <a:off x="15479773" y="7868578"/>
            <a:ext cx="1817724" cy="1826206"/>
          </a:xfrm>
          <a:prstGeom prst="rect">
            <a:avLst/>
          </a:prstGeom>
        </p:spPr>
        <p:txBody>
          <a:bodyPr lIns="0" tIns="0" rIns="0" bIns="0" rtlCol="0" anchor="t">
            <a:spAutoFit/>
          </a:bodyPr>
          <a:lstStyle/>
          <a:p>
            <a:pPr marL="0" marR="0" lvl="0" indent="0" algn="ctr" defTabSz="914400" rtl="0" eaLnBrk="1" fontAlgn="auto" latinLnBrk="0" hangingPunct="1">
              <a:lnSpc>
                <a:spcPts val="2865"/>
              </a:lnSpc>
              <a:spcBef>
                <a:spcPct val="0"/>
              </a:spcBef>
              <a:spcAft>
                <a:spcPts val="0"/>
              </a:spcAft>
              <a:buClrTx/>
              <a:buSzTx/>
              <a:buFontTx/>
              <a:buNone/>
              <a:tabLst/>
              <a:defRPr/>
            </a:pPr>
            <a:r>
              <a:rPr kumimoji="0" lang="en-US" sz="2046" b="0" i="0" u="none" strike="noStrike" kern="1200" cap="none" spc="0" normalizeH="0" baseline="0" noProof="0" dirty="0">
                <a:ln>
                  <a:noFill/>
                </a:ln>
                <a:solidFill>
                  <a:srgbClr val="FFFFFF"/>
                </a:solidFill>
                <a:effectLst/>
                <a:uLnTx/>
                <a:uFillTx/>
                <a:latin typeface="Arial Bold" panose="020B0704020202020204" pitchFamily="34" charset="0"/>
                <a:ea typeface="Norwester"/>
                <a:cs typeface="Arial Bold" panose="020B0704020202020204" pitchFamily="34" charset="0"/>
                <a:sym typeface="Norwester"/>
              </a:rPr>
              <a:t>INSERT HEI QR CODE TO SPEAKOUT WEBSITE HERE </a:t>
            </a:r>
          </a:p>
        </p:txBody>
      </p:sp>
      <p:pic>
        <p:nvPicPr>
          <p:cNvPr id="4" name="Picture 3">
            <a:extLst>
              <a:ext uri="{FF2B5EF4-FFF2-40B4-BE49-F238E27FC236}">
                <a16:creationId xmlns:a16="http://schemas.microsoft.com/office/drawing/2014/main" id="{560A5B40-4BA4-BF59-8492-BC5682B3077D}"/>
              </a:ext>
            </a:extLst>
          </p:cNvPr>
          <p:cNvPicPr>
            <a:picLocks noChangeAspect="1"/>
          </p:cNvPicPr>
          <p:nvPr/>
        </p:nvPicPr>
        <p:blipFill>
          <a:blip r:embed="rId8"/>
          <a:stretch>
            <a:fillRect/>
          </a:stretch>
        </p:blipFill>
        <p:spPr>
          <a:xfrm>
            <a:off x="15278972" y="7509062"/>
            <a:ext cx="2219325" cy="2219325"/>
          </a:xfrm>
          <a:prstGeom prst="rect">
            <a:avLst/>
          </a:prstGeom>
        </p:spPr>
      </p:pic>
      <p:pic>
        <p:nvPicPr>
          <p:cNvPr id="14" name="Picture 13" descr="A black and white logo">
            <a:extLst>
              <a:ext uri="{FF2B5EF4-FFF2-40B4-BE49-F238E27FC236}">
                <a16:creationId xmlns:a16="http://schemas.microsoft.com/office/drawing/2014/main" id="{614312BE-2A06-C612-9730-4546958314D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20650" y="542997"/>
            <a:ext cx="4376848" cy="175970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FF446EBD114A142AD258D2280F563EB" ma:contentTypeVersion="13" ma:contentTypeDescription="Create a new document." ma:contentTypeScope="" ma:versionID="8633159428fef4af03ddfb7c0386646b">
  <xsd:schema xmlns:xsd="http://www.w3.org/2001/XMLSchema" xmlns:xs="http://www.w3.org/2001/XMLSchema" xmlns:p="http://schemas.microsoft.com/office/2006/metadata/properties" xmlns:ns2="46d6c0bf-4f6e-49c9-bfcb-d5a5b31ae8fd" xmlns:ns3="925625cb-fd5e-4309-b14b-b242f4dfa935" targetNamespace="http://schemas.microsoft.com/office/2006/metadata/properties" ma:root="true" ma:fieldsID="bcabb9ff0953ca2d47bc7edf0a717772" ns2:_="" ns3:_="">
    <xsd:import namespace="46d6c0bf-4f6e-49c9-bfcb-d5a5b31ae8fd"/>
    <xsd:import namespace="925625cb-fd5e-4309-b14b-b242f4dfa93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d6c0bf-4f6e-49c9-bfcb-d5a5b31ae8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d9b36d8-e8b0-4d46-88aa-db730269cdb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5625cb-fd5e-4309-b14b-b242f4dfa93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18b6966-3e63-4c82-bce5-e6dee89c02aa}" ma:internalName="TaxCatchAll" ma:showField="CatchAllData" ma:web="925625cb-fd5e-4309-b14b-b242f4dfa9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6d6c0bf-4f6e-49c9-bfcb-d5a5b31ae8fd">
      <Terms xmlns="http://schemas.microsoft.com/office/infopath/2007/PartnerControls"/>
    </lcf76f155ced4ddcb4097134ff3c332f>
    <TaxCatchAll xmlns="925625cb-fd5e-4309-b14b-b242f4dfa93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F9EE56-4A4F-42A6-AFF7-80A7D433D1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d6c0bf-4f6e-49c9-bfcb-d5a5b31ae8fd"/>
    <ds:schemaRef ds:uri="925625cb-fd5e-4309-b14b-b242f4dfa9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6D6B4A-42F9-496B-B82F-6ECF052C5A21}">
  <ds:schemaRefs>
    <ds:schemaRef ds:uri="46d6c0bf-4f6e-49c9-bfcb-d5a5b31ae8fd"/>
    <ds:schemaRef ds:uri="925625cb-fd5e-4309-b14b-b242f4dfa935"/>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AAAA684-408E-4900-A3C2-9FA86D3B990C}">
  <ds:schemaRefs>
    <ds:schemaRef ds:uri="http://schemas.microsoft.com/sharepoint/v3/contenttype/forms"/>
  </ds:schemaRefs>
</ds:datastoreItem>
</file>

<file path=docMetadata/LabelInfo.xml><?xml version="1.0" encoding="utf-8"?>
<clbl:labelList xmlns:clbl="http://schemas.microsoft.com/office/2020/mipLabelMetadata">
  <clbl:label id="{068b196a-2d57-407f-a70d-3c0571c3266a}" enabled="0" method="" siteId="{068b196a-2d57-407f-a70d-3c0571c3266a}" removed="1"/>
</clbl:labelList>
</file>

<file path=docProps/app.xml><?xml version="1.0" encoding="utf-8"?>
<Properties xmlns="http://schemas.openxmlformats.org/officeDocument/2006/extended-properties" xmlns:vt="http://schemas.openxmlformats.org/officeDocument/2006/docPropsVTypes">
  <TotalTime>0</TotalTime>
  <Words>567</Words>
  <Application>Microsoft Office PowerPoint</Application>
  <PresentationFormat>Custom</PresentationFormat>
  <Paragraphs>73</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Calibri</vt:lpstr>
      <vt:lpstr>Arial</vt:lpstr>
      <vt:lpstr>Aptos</vt:lpstr>
      <vt:lpstr>Norwester</vt:lpstr>
      <vt:lpstr>Arial Bold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 2 ( Digital Screen): Bullying and Harassment.</dc:title>
  <dc:creator>Gillian Connolly</dc:creator>
  <cp:lastModifiedBy>Carol Wrenn</cp:lastModifiedBy>
  <cp:revision>71</cp:revision>
  <dcterms:created xsi:type="dcterms:W3CDTF">2006-08-16T00:00:00Z</dcterms:created>
  <dcterms:modified xsi:type="dcterms:W3CDTF">2025-09-01T10:33:16Z</dcterms:modified>
  <dc:identifier>DAGwzNwaLCQ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0x010100DFF446EBD114A142AD258D2280F563EB</vt:lpwstr>
  </property>
  <property fmtid="{D5CDD505-2E9C-101B-9397-08002B2CF9AE}" pid="3" name="MediaServiceImageTags">
    <vt:lpwstr/>
  </property>
</Properties>
</file>